
<file path=[Content_Types].xml><?xml version="1.0" encoding="utf-8"?>
<Types xmlns="http://schemas.openxmlformats.org/package/2006/content-types">
  <Default Extension="xml" ContentType="application/xml"/>
  <Default Extension="mp4" ContentType="video/mp4"/>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124" d="100"/>
          <a:sy n="124" d="100"/>
        </p:scale>
        <p:origin x="64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1143225" y="685800"/>
            <a:ext cx="4572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Shape 1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4" name="Shape 15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US" sz="1200">
                <a:solidFill>
                  <a:schemeClr val="dk1"/>
                </a:solidFill>
                <a:highlight>
                  <a:srgbClr val="FFFFFF"/>
                </a:highlight>
              </a:rPr>
              <a:t> Learn is not just about discovering similarities through food; it is much, much more.  Fact sheets are about culture, celebrations, etc. Fact sheets may also be about myths about LGBT, there will be census data, so the Learn section is about curating original and current content to allow people to learn about topics they want to discuss  and learn about.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Shape 1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0" name="Shape 16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US" sz="1200">
                <a:solidFill>
                  <a:schemeClr val="dk1"/>
                </a:solidFill>
                <a:highlight>
                  <a:srgbClr val="FFFFFF"/>
                </a:highlight>
              </a:rPr>
              <a:t> Eat is not just about eating together, it’s about using food as a tool to bring people together, to teach people, to make people comfortable.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Shape 1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6" name="Shape 16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en-US" sz="1200">
                <a:solidFill>
                  <a:schemeClr val="dk1"/>
                </a:solidFill>
                <a:highlight>
                  <a:srgbClr val="FFFFFF"/>
                </a:highlight>
              </a:rPr>
              <a:t>Connect is not just about getting tips for hosting a food gathering; it’s also about how to connect, how to choose a topic, etc</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2" name="Shape 17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1143225" y="685800"/>
            <a:ext cx="4572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Shape 18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6" name="Shape 18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457200" lvl="0" indent="-342900" rtl="0">
              <a:lnSpc>
                <a:spcPct val="90000"/>
              </a:lnSpc>
              <a:spcBef>
                <a:spcPts val="1000"/>
              </a:spcBef>
              <a:buClr>
                <a:schemeClr val="dk1"/>
              </a:buClr>
              <a:buSzPct val="100000"/>
              <a:buChar char="•"/>
            </a:pPr>
            <a:r>
              <a:rPr lang="en-US" sz="1800">
                <a:solidFill>
                  <a:schemeClr val="dk1"/>
                </a:solidFill>
                <a:latin typeface="Calibri"/>
                <a:ea typeface="Calibri"/>
                <a:cs typeface="Calibri"/>
                <a:sym typeface="Calibri"/>
              </a:rPr>
              <a:t>Rfu recognizes that we’re part of the Lehigh Valley community (and potentially the LaunchBox community) and that we have an interest and responsibility to share our experience and knowledge</a:t>
            </a:r>
          </a:p>
          <a:p>
            <a:pPr marL="457200" lvl="0" indent="-342900" rtl="0">
              <a:lnSpc>
                <a:spcPct val="90000"/>
              </a:lnSpc>
              <a:spcBef>
                <a:spcPts val="1000"/>
              </a:spcBef>
              <a:buClr>
                <a:schemeClr val="dk1"/>
              </a:buClr>
              <a:buSzPct val="100000"/>
              <a:buChar char="•"/>
            </a:pPr>
            <a:r>
              <a:rPr lang="en-US" sz="1800">
                <a:solidFill>
                  <a:schemeClr val="dk1"/>
                </a:solidFill>
                <a:latin typeface="Calibri"/>
                <a:ea typeface="Calibri"/>
                <a:cs typeface="Calibri"/>
                <a:sym typeface="Calibri"/>
              </a:rPr>
              <a:t>Building relationships with community leaders to share our vision and our mission and to gather feedback (which we’ll continue to do on a continuous basis through our relationships and on our website?</a:t>
            </a:r>
          </a:p>
          <a:p>
            <a:pPr marL="457200" lvl="0" indent="-342900" rtl="0">
              <a:lnSpc>
                <a:spcPct val="90000"/>
              </a:lnSpc>
              <a:spcBef>
                <a:spcPts val="1000"/>
              </a:spcBef>
              <a:buClr>
                <a:schemeClr val="dk1"/>
              </a:buClr>
              <a:buSzPct val="100000"/>
              <a:buFont typeface="Calibri"/>
              <a:buChar char="•"/>
            </a:pPr>
            <a:r>
              <a:rPr lang="en-US" sz="1800">
                <a:solidFill>
                  <a:schemeClr val="dk1"/>
                </a:solidFill>
                <a:latin typeface="Calibri"/>
                <a:ea typeface="Calibri"/>
                <a:cs typeface="Calibri"/>
                <a:sym typeface="Calibri"/>
              </a:rPr>
              <a:t>Will contribute to the community, work with other LaunchBox participants, will give credit to the LaunchBox program for helping us become successful</a:t>
            </a:r>
          </a:p>
          <a:p>
            <a:pPr marL="457200" lvl="0" indent="-342900" rtl="0">
              <a:lnSpc>
                <a:spcPct val="90000"/>
              </a:lnSpc>
              <a:spcBef>
                <a:spcPts val="1000"/>
              </a:spcBef>
              <a:buClr>
                <a:schemeClr val="dk1"/>
              </a:buClr>
              <a:buSzPct val="100000"/>
              <a:buFont typeface="Calibri"/>
              <a:buChar char="•"/>
            </a:pPr>
            <a:r>
              <a:rPr lang="en-US" sz="1800">
                <a:solidFill>
                  <a:schemeClr val="dk1"/>
                </a:solidFill>
                <a:latin typeface="Calibri"/>
                <a:ea typeface="Calibri"/>
                <a:cs typeface="Calibri"/>
                <a:sym typeface="Calibri"/>
              </a:rPr>
              <a:t>Put LV launchbox on sponsorship page</a:t>
            </a:r>
          </a:p>
          <a:p>
            <a:pPr marL="457200" lvl="0" indent="-342900" rtl="0">
              <a:lnSpc>
                <a:spcPct val="90000"/>
              </a:lnSpc>
              <a:spcBef>
                <a:spcPts val="1000"/>
              </a:spcBef>
              <a:buClr>
                <a:schemeClr val="dk1"/>
              </a:buClr>
              <a:buSzPct val="100000"/>
              <a:buFont typeface="Calibri"/>
              <a:buChar char="•"/>
            </a:pPr>
            <a:r>
              <a:rPr lang="en-US" sz="1800">
                <a:solidFill>
                  <a:schemeClr val="dk1"/>
                </a:solidFill>
                <a:latin typeface="Calibri"/>
                <a:ea typeface="Calibri"/>
                <a:cs typeface="Calibri"/>
                <a:sym typeface="Calibri"/>
              </a:rPr>
              <a:t>Issue press release</a:t>
            </a:r>
          </a:p>
          <a:p>
            <a:pPr lvl="0">
              <a:spcBef>
                <a:spcPts val="0"/>
              </a:spcBef>
              <a:buNone/>
            </a:pPr>
            <a:endParaRPr sz="180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a:spcBef>
                <a:spcPts val="0"/>
              </a:spcBef>
              <a:buNone/>
            </a:pPr>
            <a:endParaRPr/>
          </a:p>
        </p:txBody>
      </p:sp>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8" name="Shape 19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a:spcBef>
                <a:spcPts val="0"/>
              </a:spcBef>
              <a:buNone/>
            </a:pPr>
            <a:endParaRPr/>
          </a:p>
        </p:txBody>
      </p:sp>
      <p:sp>
        <p:nvSpPr>
          <p:cNvPr id="89" name="Shape 8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Shape 9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7" name="Shape 9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Shape 102"/>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457200" lvl="0" indent="-342900" rtl="0">
              <a:lnSpc>
                <a:spcPct val="90000"/>
              </a:lnSpc>
              <a:spcBef>
                <a:spcPts val="0"/>
              </a:spcBef>
              <a:buClr>
                <a:schemeClr val="dk1"/>
              </a:buClr>
              <a:buSzPct val="100000"/>
              <a:buChar char="•"/>
            </a:pPr>
            <a:r>
              <a:rPr lang="en-US" sz="1800">
                <a:solidFill>
                  <a:schemeClr val="dk1"/>
                </a:solidFill>
                <a:latin typeface="Calibri"/>
                <a:ea typeface="Calibri"/>
                <a:cs typeface="Calibri"/>
                <a:sym typeface="Calibri"/>
              </a:rPr>
              <a:t>People are not talking with one another about connections, solutions, understanding.  We have become an America of “others”--races, genders, ethnicities, ages, colors, religions, sexual orientations and all Americans</a:t>
            </a:r>
          </a:p>
          <a:p>
            <a:pPr marL="457200" lvl="0" indent="-342900" rtl="0">
              <a:lnSpc>
                <a:spcPct val="90000"/>
              </a:lnSpc>
              <a:spcBef>
                <a:spcPts val="0"/>
              </a:spcBef>
              <a:buClr>
                <a:schemeClr val="dk1"/>
              </a:buClr>
              <a:buSzPct val="100000"/>
              <a:buChar char="•"/>
            </a:pPr>
            <a:r>
              <a:rPr lang="en-US" sz="1800">
                <a:solidFill>
                  <a:schemeClr val="dk1"/>
                </a:solidFill>
                <a:latin typeface="Calibri"/>
                <a:ea typeface="Calibri"/>
                <a:cs typeface="Calibri"/>
                <a:sym typeface="Calibri"/>
              </a:rPr>
              <a:t>Racism, intolerance and hatred in America, where, as George W Bush noted recently, "bigotry seems emboldened" in the current political climate</a:t>
            </a:r>
          </a:p>
          <a:p>
            <a:pPr marL="457200" lvl="0" indent="-342900" rtl="0">
              <a:lnSpc>
                <a:spcPct val="90000"/>
              </a:lnSpc>
              <a:spcBef>
                <a:spcPts val="0"/>
              </a:spcBef>
              <a:buClr>
                <a:schemeClr val="dk1"/>
              </a:buClr>
              <a:buSzPct val="100000"/>
              <a:buFont typeface="Calibri"/>
              <a:buChar char="•"/>
            </a:pPr>
            <a:r>
              <a:rPr lang="en-US" sz="1800">
                <a:solidFill>
                  <a:schemeClr val="dk1"/>
                </a:solidFill>
                <a:latin typeface="Calibri"/>
                <a:ea typeface="Calibri"/>
                <a:cs typeface="Calibri"/>
                <a:sym typeface="Calibri"/>
              </a:rPr>
              <a:t>What does it mean to be American?</a:t>
            </a:r>
          </a:p>
          <a:p>
            <a:pPr marL="457200" lvl="0" indent="-342900" rtl="0">
              <a:lnSpc>
                <a:spcPct val="90000"/>
              </a:lnSpc>
              <a:spcBef>
                <a:spcPts val="0"/>
              </a:spcBef>
              <a:buClr>
                <a:schemeClr val="dk1"/>
              </a:buClr>
              <a:buSzPct val="100000"/>
              <a:buFont typeface="Calibri"/>
              <a:buChar char="•"/>
            </a:pPr>
            <a:r>
              <a:rPr lang="en-US" sz="1800">
                <a:solidFill>
                  <a:schemeClr val="dk1"/>
                </a:solidFill>
                <a:latin typeface="Calibri"/>
                <a:ea typeface="Calibri"/>
                <a:cs typeface="Calibri"/>
                <a:sym typeface="Calibri"/>
              </a:rPr>
              <a:t>The original focus was on immigration and immigrants, but we realized that this applied to anyone that struggles with “otherness”</a:t>
            </a:r>
          </a:p>
        </p:txBody>
      </p:sp>
      <p:sp>
        <p:nvSpPr>
          <p:cNvPr id="103" name="Shape 1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9" name="Shape 10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457200" lvl="0" indent="-298450" rtl="0">
              <a:spcBef>
                <a:spcPts val="0"/>
              </a:spcBef>
              <a:spcAft>
                <a:spcPts val="0"/>
              </a:spcAft>
              <a:buSzPct val="100000"/>
            </a:pPr>
            <a:r>
              <a:rPr lang="en-US"/>
              <a:t>Food serves as a way to comfort us, to bring us physically together, and to teach us about one another and about the contributions of centuries of contributions by the people who make up this country</a:t>
            </a:r>
          </a:p>
          <a:p>
            <a:pPr marL="457200" lvl="0" indent="-298450">
              <a:spcBef>
                <a:spcPts val="0"/>
              </a:spcBef>
              <a:buSzPct val="100000"/>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5" name="Shape 11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457200" lvl="0" indent="-298450" rtl="0">
              <a:spcBef>
                <a:spcPts val="0"/>
              </a:spcBef>
              <a:spcAft>
                <a:spcPts val="0"/>
              </a:spcAft>
              <a:buSzPct val="100000"/>
            </a:pPr>
            <a:r>
              <a:rPr lang="en-US"/>
              <a:t>Derek Black, son of a prominent white nationalist, diverged from the views of his father after being invited to Shabbat dinners, where he learned that those whose presence in the country he decried--those of different races, ethnicities, and religions--were people, just like him; through Shabbat dinner, these people found common humanity and inspired empathy</a:t>
            </a:r>
          </a:p>
          <a:p>
            <a:pPr marL="457200" lvl="0" indent="-298450" rtl="0">
              <a:spcBef>
                <a:spcPts val="0"/>
              </a:spcBef>
              <a:spcAft>
                <a:spcPts val="0"/>
              </a:spcAft>
              <a:buSzPct val="100000"/>
            </a:pPr>
            <a:r>
              <a:rPr lang="en-US"/>
              <a:t>In 2013, the English Defence League was protesting a Mosque; the members of that mosque invited the protesters in for tea, biscuits and football, and through discussion that inspired, everyone found common ground and came to the conclusion that everyone present believed violent extremism is wrong</a:t>
            </a:r>
          </a:p>
          <a:p>
            <a:pPr marL="457200" lvl="0" indent="-298450" rtl="0">
              <a:spcBef>
                <a:spcPts val="0"/>
              </a:spcBef>
              <a:buSzPct val="100000"/>
            </a:pPr>
            <a:r>
              <a:rPr lang="en-US"/>
              <a:t>Culinary Diplomacy, an effort by the U.S. government that maintains that “t</a:t>
            </a:r>
            <a:r>
              <a:rPr lang="en-US" sz="1050">
                <a:solidFill>
                  <a:srgbClr val="222222"/>
                </a:solidFill>
                <a:highlight>
                  <a:srgbClr val="FFFFFF"/>
                </a:highlight>
              </a:rPr>
              <a:t>he easiest way to win hearts and minds is through the stomach,” was launched in 1988 and has thus far been spread to official programs in Thailand, </a:t>
            </a:r>
            <a:r>
              <a:rPr lang="en-US"/>
              <a:t> South Korea, Malaysia, and Peru. Culinary Diplomacy efforts can range from increasing the number of Thai restaurants worldwide to the United States sending members of the “American Chef Corps” abroad for diplomatic missions.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marL="228600" lvl="0" indent="-139700" rtl="0">
              <a:lnSpc>
                <a:spcPct val="90000"/>
              </a:lnSpc>
              <a:spcBef>
                <a:spcPts val="1000"/>
              </a:spcBef>
              <a:buClr>
                <a:schemeClr val="dk1"/>
              </a:buClr>
              <a:buSzPct val="100000"/>
              <a:buChar char="•"/>
            </a:pPr>
            <a:r>
              <a:rPr lang="en-US">
                <a:solidFill>
                  <a:schemeClr val="dk1"/>
                </a:solidFill>
                <a:latin typeface="Calibri"/>
                <a:ea typeface="Calibri"/>
                <a:cs typeface="Calibri"/>
                <a:sym typeface="Calibri"/>
              </a:rPr>
              <a:t>Mention RFU by name, registered 501(3)(c) with a mission to “foster and facilitate conversations about diversity, equity, inclusion using food as a catalyst to bring people together”</a:t>
            </a:r>
          </a:p>
          <a:p>
            <a:pPr marL="228600" lvl="0" indent="-139700" rtl="0">
              <a:lnSpc>
                <a:spcPct val="90000"/>
              </a:lnSpc>
              <a:spcBef>
                <a:spcPts val="0"/>
              </a:spcBef>
              <a:buClr>
                <a:schemeClr val="dk1"/>
              </a:buClr>
              <a:buSzPct val="100000"/>
              <a:buFont typeface="Calibri"/>
              <a:buChar char="•"/>
            </a:pPr>
            <a:r>
              <a:rPr lang="en-US">
                <a:solidFill>
                  <a:schemeClr val="dk1"/>
                </a:solidFill>
                <a:latin typeface="Calibri"/>
                <a:ea typeface="Calibri"/>
                <a:cs typeface="Calibri"/>
                <a:sym typeface="Calibri"/>
              </a:rPr>
              <a:t>Create a website  acts as a hub and resource to bring people together to respect differences and honor similarities--a “social justice site masquerading as a food site”</a:t>
            </a:r>
          </a:p>
        </p:txBody>
      </p:sp>
      <p:sp>
        <p:nvSpPr>
          <p:cNvPr id="124" name="Shape 1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rtl="0">
              <a:lnSpc>
                <a:spcPct val="90000"/>
              </a:lnSpc>
              <a:spcBef>
                <a:spcPts val="0"/>
              </a:spcBef>
              <a:buNone/>
            </a:pPr>
            <a:endParaRPr>
              <a:solidFill>
                <a:schemeClr val="dk1"/>
              </a:solidFill>
              <a:latin typeface="Calibri"/>
              <a:ea typeface="Calibri"/>
              <a:cs typeface="Calibri"/>
              <a:sym typeface="Calibri"/>
            </a:endParaRPr>
          </a:p>
          <a:p>
            <a:pPr marL="228600" lvl="0" indent="-139700" rtl="0">
              <a:lnSpc>
                <a:spcPct val="90000"/>
              </a:lnSpc>
              <a:spcBef>
                <a:spcPts val="0"/>
              </a:spcBef>
              <a:buClr>
                <a:schemeClr val="dk1"/>
              </a:buClr>
              <a:buSzPct val="100000"/>
              <a:buFont typeface="Calibri"/>
              <a:buChar char="•"/>
            </a:pPr>
            <a:r>
              <a:rPr lang="en-US">
                <a:solidFill>
                  <a:schemeClr val="dk1"/>
                </a:solidFill>
                <a:latin typeface="Calibri"/>
                <a:ea typeface="Calibri"/>
                <a:cs typeface="Calibri"/>
                <a:sym typeface="Calibri"/>
              </a:rPr>
              <a:t>Teaching the teacher--faith-based leaders, civic leaders, teachers, parents, and HR types alike can usd our tools to learn how to bring their constituents together</a:t>
            </a:r>
          </a:p>
          <a:p>
            <a:pPr marL="228600" lvl="0" indent="-139700" rtl="0">
              <a:lnSpc>
                <a:spcPct val="90000"/>
              </a:lnSpc>
              <a:spcBef>
                <a:spcPts val="0"/>
              </a:spcBef>
              <a:buClr>
                <a:schemeClr val="dk1"/>
              </a:buClr>
              <a:buSzPct val="100000"/>
              <a:buFont typeface="Calibri"/>
              <a:buChar char="•"/>
            </a:pPr>
            <a:r>
              <a:rPr lang="en-US">
                <a:solidFill>
                  <a:schemeClr val="dk1"/>
                </a:solidFill>
                <a:latin typeface="Calibri"/>
                <a:ea typeface="Calibri"/>
                <a:cs typeface="Calibri"/>
                <a:sym typeface="Calibri"/>
              </a:rPr>
              <a:t>As our approach is unique, it is difficult to identify and classify direct competition</a:t>
            </a:r>
          </a:p>
        </p:txBody>
      </p:sp>
      <p:sp>
        <p:nvSpPr>
          <p:cNvPr id="130" name="Shape 1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Shape 137"/>
          <p:cNvSpPr>
            <a:spLocks noGrp="1" noRot="1" noChangeAspect="1"/>
          </p:cNvSpPr>
          <p:nvPr>
            <p:ph type="sldImg" idx="2"/>
          </p:nvPr>
        </p:nvSpPr>
        <p:spPr>
          <a:xfrm>
            <a:off x="1143225" y="685800"/>
            <a:ext cx="45723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8" name="Shape 13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1"/>
        <p:cNvGrpSpPr/>
        <p:nvPr/>
      </p:nvGrpSpPr>
      <p:grpSpPr>
        <a:xfrm>
          <a:off x="0" y="0"/>
          <a:ext cx="0" cy="0"/>
          <a:chOff x="0" y="0"/>
          <a:chExt cx="0" cy="0"/>
        </a:xfrm>
      </p:grpSpPr>
      <p:sp>
        <p:nvSpPr>
          <p:cNvPr id="12" name="Shape 12"/>
          <p:cNvSpPr txBox="1">
            <a:spLocks noGrp="1"/>
          </p:cNvSpPr>
          <p:nvPr>
            <p:ph type="ctrTitle"/>
          </p:nvPr>
        </p:nvSpPr>
        <p:spPr>
          <a:xfrm>
            <a:off x="1524000" y="1122363"/>
            <a:ext cx="9144000" cy="2387600"/>
          </a:xfrm>
          <a:prstGeom prst="rect">
            <a:avLst/>
          </a:prstGeom>
          <a:noFill/>
          <a:ln>
            <a:noFill/>
          </a:ln>
        </p:spPr>
        <p:txBody>
          <a:bodyPr wrap="square" lIns="91425" tIns="91425" rIns="91425" bIns="91425" anchor="b" anchorCtr="0"/>
          <a:lstStyle>
            <a:lvl1pPr marL="0" marR="0" lvl="0" indent="0" algn="ctr" rtl="0">
              <a:lnSpc>
                <a:spcPct val="90000"/>
              </a:lnSpc>
              <a:spcBef>
                <a:spcPts val="0"/>
              </a:spcBef>
              <a:buClr>
                <a:schemeClr val="dk1"/>
              </a:buClr>
              <a:buSzPct val="100000"/>
              <a:buFont typeface="Calibri"/>
              <a:buNone/>
              <a:defRPr sz="60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13" name="Shape 13"/>
          <p:cNvSpPr txBox="1">
            <a:spLocks noGrp="1"/>
          </p:cNvSpPr>
          <p:nvPr>
            <p:ph type="subTitle" idx="1"/>
          </p:nvPr>
        </p:nvSpPr>
        <p:spPr>
          <a:xfrm>
            <a:off x="1524000" y="3602038"/>
            <a:ext cx="9144000" cy="1655762"/>
          </a:xfrm>
          <a:prstGeom prst="rect">
            <a:avLst/>
          </a:prstGeom>
          <a:noFill/>
          <a:ln>
            <a:noFill/>
          </a:ln>
        </p:spPr>
        <p:txBody>
          <a:bodyPr wrap="square" lIns="91425" tIns="91425" rIns="91425" bIns="91425" anchor="t" anchorCtr="0"/>
          <a:lstStyle>
            <a:lvl1pPr marL="0" marR="0" lvl="0" indent="0" algn="ctr" rtl="0">
              <a:lnSpc>
                <a:spcPct val="90000"/>
              </a:lnSpc>
              <a:spcBef>
                <a:spcPts val="1000"/>
              </a:spcBef>
              <a:buClr>
                <a:schemeClr val="dk1"/>
              </a:buClr>
              <a:buSzPct val="100000"/>
              <a:buFont typeface="Arial"/>
              <a:buNone/>
              <a:defRPr sz="2400" b="0" i="0" u="none" strike="noStrike" cap="none">
                <a:solidFill>
                  <a:schemeClr val="dk1"/>
                </a:solidFill>
                <a:latin typeface="Calibri"/>
                <a:ea typeface="Calibri"/>
                <a:cs typeface="Calibri"/>
                <a:sym typeface="Calibri"/>
              </a:defRPr>
            </a:lvl1pPr>
            <a:lvl2pPr marL="457200" marR="0" lvl="1" indent="0" algn="ctr"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2pPr>
            <a:lvl3pPr marL="914400" marR="0" lvl="2" indent="0" algn="ctr" rtl="0">
              <a:lnSpc>
                <a:spcPct val="90000"/>
              </a:lnSpc>
              <a:spcBef>
                <a:spcPts val="500"/>
              </a:spcBef>
              <a:buClr>
                <a:schemeClr val="dk1"/>
              </a:buClr>
              <a:buSzPct val="100000"/>
              <a:buFont typeface="Arial"/>
              <a:buNone/>
              <a:defRPr sz="1800" b="0" i="0" u="none" strike="noStrike" cap="none">
                <a:solidFill>
                  <a:schemeClr val="dk1"/>
                </a:solidFill>
                <a:latin typeface="Calibri"/>
                <a:ea typeface="Calibri"/>
                <a:cs typeface="Calibri"/>
                <a:sym typeface="Calibri"/>
              </a:defRPr>
            </a:lvl3pPr>
            <a:lvl4pPr marL="1371600" marR="0" lvl="3"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4pPr>
            <a:lvl5pPr marL="1828800" marR="0" lvl="4"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5pPr>
            <a:lvl6pPr marL="2286000" marR="0" lvl="5"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6pPr>
            <a:lvl7pPr marL="2743200" marR="0" lvl="6"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7pPr>
            <a:lvl8pPr marL="3200400" marR="0" lvl="7"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8pPr>
            <a:lvl9pPr marL="3657600" marR="0" lvl="8" indent="0" algn="ctr" rtl="0">
              <a:lnSpc>
                <a:spcPct val="90000"/>
              </a:lnSpc>
              <a:spcBef>
                <a:spcPts val="500"/>
              </a:spcBef>
              <a:buClr>
                <a:schemeClr val="dk1"/>
              </a:buClr>
              <a:buSzPct val="1000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14" name="Shape 14"/>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15" name="Shape 15"/>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16" name="Shape 16"/>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70" name="Shape 70"/>
          <p:cNvSpPr txBox="1">
            <a:spLocks noGrp="1"/>
          </p:cNvSpPr>
          <p:nvPr>
            <p:ph type="body" idx="1"/>
          </p:nvPr>
        </p:nvSpPr>
        <p:spPr>
          <a:xfrm rot="5400000">
            <a:off x="3920331" y="-1256506"/>
            <a:ext cx="4351338" cy="105156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1" name="Shape 71"/>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72" name="Shape 72"/>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73" name="Shape 73"/>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4"/>
        <p:cNvGrpSpPr/>
        <p:nvPr/>
      </p:nvGrpSpPr>
      <p:grpSpPr>
        <a:xfrm>
          <a:off x="0" y="0"/>
          <a:ext cx="0" cy="0"/>
          <a:chOff x="0" y="0"/>
          <a:chExt cx="0" cy="0"/>
        </a:xfrm>
      </p:grpSpPr>
      <p:sp>
        <p:nvSpPr>
          <p:cNvPr id="75" name="Shape 75"/>
          <p:cNvSpPr txBox="1">
            <a:spLocks noGrp="1"/>
          </p:cNvSpPr>
          <p:nvPr>
            <p:ph type="title"/>
          </p:nvPr>
        </p:nvSpPr>
        <p:spPr>
          <a:xfrm rot="5400000">
            <a:off x="7133431" y="1956594"/>
            <a:ext cx="5811838" cy="2628900"/>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76" name="Shape 76"/>
          <p:cNvSpPr txBox="1">
            <a:spLocks noGrp="1"/>
          </p:cNvSpPr>
          <p:nvPr>
            <p:ph type="body" idx="1"/>
          </p:nvPr>
        </p:nvSpPr>
        <p:spPr>
          <a:xfrm rot="5400000">
            <a:off x="1799431" y="-596106"/>
            <a:ext cx="5811838" cy="7734300"/>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Shape 77"/>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78" name="Shape 78"/>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79" name="Shape 79"/>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19" name="Shape 19"/>
          <p:cNvSpPr txBox="1">
            <a:spLocks noGrp="1"/>
          </p:cNvSpPr>
          <p:nvPr>
            <p:ph type="body" idx="1"/>
          </p:nvPr>
        </p:nvSpPr>
        <p:spPr>
          <a:xfrm>
            <a:off x="838200" y="1825625"/>
            <a:ext cx="10515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 name="Shape 20"/>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21" name="Shape 21"/>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22" name="Shape 22"/>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831850" y="1709738"/>
            <a:ext cx="10515600" cy="2852737"/>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ct val="100000"/>
              <a:buFont typeface="Calibri"/>
              <a:buNone/>
              <a:defRPr sz="60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25" name="Shape 25"/>
          <p:cNvSpPr txBox="1">
            <a:spLocks noGrp="1"/>
          </p:cNvSpPr>
          <p:nvPr>
            <p:ph type="body" idx="1"/>
          </p:nvPr>
        </p:nvSpPr>
        <p:spPr>
          <a:xfrm>
            <a:off x="831850" y="4589463"/>
            <a:ext cx="10515600" cy="1500187"/>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rgbClr val="888888"/>
              </a:buClr>
              <a:buSzPct val="100000"/>
              <a:buFont typeface="Arial"/>
              <a:buNone/>
              <a:defRPr sz="2400" b="0" i="0" u="none" strike="noStrike" cap="none">
                <a:solidFill>
                  <a:srgbClr val="888888"/>
                </a:solidFill>
                <a:latin typeface="Calibri"/>
                <a:ea typeface="Calibri"/>
                <a:cs typeface="Calibri"/>
                <a:sym typeface="Calibri"/>
              </a:defRPr>
            </a:lvl1pPr>
            <a:lvl2pPr marL="457200" marR="0" lvl="1" indent="0" algn="l" rtl="0">
              <a:lnSpc>
                <a:spcPct val="90000"/>
              </a:lnSpc>
              <a:spcBef>
                <a:spcPts val="500"/>
              </a:spcBef>
              <a:buClr>
                <a:srgbClr val="888888"/>
              </a:buClr>
              <a:buSzPct val="100000"/>
              <a:buFont typeface="Arial"/>
              <a:buNone/>
              <a:defRPr sz="2000" b="0" i="0" u="none" strike="noStrike" cap="none">
                <a:solidFill>
                  <a:srgbClr val="888888"/>
                </a:solidFill>
                <a:latin typeface="Calibri"/>
                <a:ea typeface="Calibri"/>
                <a:cs typeface="Calibri"/>
                <a:sym typeface="Calibri"/>
              </a:defRPr>
            </a:lvl2pPr>
            <a:lvl3pPr marL="914400" marR="0" lvl="2" indent="0" algn="l" rtl="0">
              <a:lnSpc>
                <a:spcPct val="90000"/>
              </a:lnSpc>
              <a:spcBef>
                <a:spcPts val="500"/>
              </a:spcBef>
              <a:buClr>
                <a:srgbClr val="888888"/>
              </a:buClr>
              <a:buSzPct val="100000"/>
              <a:buFont typeface="Arial"/>
              <a:buNone/>
              <a:defRPr sz="1800" b="0" i="0" u="none" strike="noStrike" cap="none">
                <a:solidFill>
                  <a:srgbClr val="888888"/>
                </a:solidFill>
                <a:latin typeface="Calibri"/>
                <a:ea typeface="Calibri"/>
                <a:cs typeface="Calibri"/>
                <a:sym typeface="Calibri"/>
              </a:defRPr>
            </a:lvl3pPr>
            <a:lvl4pPr marL="1371600" marR="0" lvl="3"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4pPr>
            <a:lvl5pPr marL="1828800" marR="0" lvl="4"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5pPr>
            <a:lvl6pPr marL="2286000" marR="0" lvl="5"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6pPr>
            <a:lvl7pPr marL="2743200" marR="0" lvl="6"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7pPr>
            <a:lvl8pPr marL="3200400" marR="0" lvl="7"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8pPr>
            <a:lvl9pPr marL="3657600" marR="0" lvl="8" indent="0" algn="l" rtl="0">
              <a:lnSpc>
                <a:spcPct val="90000"/>
              </a:lnSpc>
              <a:spcBef>
                <a:spcPts val="500"/>
              </a:spcBef>
              <a:buClr>
                <a:srgbClr val="888888"/>
              </a:buClr>
              <a:buSzPct val="1000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26" name="Shape 26"/>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27" name="Shape 27"/>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9"/>
        <p:cNvGrpSpPr/>
        <p:nvPr/>
      </p:nvGrpSpPr>
      <p:grpSpPr>
        <a:xfrm>
          <a:off x="0" y="0"/>
          <a:ext cx="0" cy="0"/>
          <a:chOff x="0" y="0"/>
          <a:chExt cx="0" cy="0"/>
        </a:xfrm>
      </p:grpSpPr>
      <p:sp>
        <p:nvSpPr>
          <p:cNvPr id="30" name="Shape 30"/>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31" name="Shape 31"/>
          <p:cNvSpPr txBox="1">
            <a:spLocks noGrp="1"/>
          </p:cNvSpPr>
          <p:nvPr>
            <p:ph type="body" idx="1"/>
          </p:nvPr>
        </p:nvSpPr>
        <p:spPr>
          <a:xfrm>
            <a:off x="838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2" name="Shape 32"/>
          <p:cNvSpPr txBox="1">
            <a:spLocks noGrp="1"/>
          </p:cNvSpPr>
          <p:nvPr>
            <p:ph type="body" idx="2"/>
          </p:nvPr>
        </p:nvSpPr>
        <p:spPr>
          <a:xfrm>
            <a:off x="6172200" y="1825625"/>
            <a:ext cx="5181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3" name="Shape 33"/>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34" name="Shape 34"/>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35" name="Shape 35"/>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6"/>
        <p:cNvGrpSpPr/>
        <p:nvPr/>
      </p:nvGrpSpPr>
      <p:grpSpPr>
        <a:xfrm>
          <a:off x="0" y="0"/>
          <a:ext cx="0" cy="0"/>
          <a:chOff x="0" y="0"/>
          <a:chExt cx="0" cy="0"/>
        </a:xfrm>
      </p:grpSpPr>
      <p:sp>
        <p:nvSpPr>
          <p:cNvPr id="37" name="Shape 37"/>
          <p:cNvSpPr txBox="1">
            <a:spLocks noGrp="1"/>
          </p:cNvSpPr>
          <p:nvPr>
            <p:ph type="title"/>
          </p:nvPr>
        </p:nvSpPr>
        <p:spPr>
          <a:xfrm>
            <a:off x="839788"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38" name="Shape 38"/>
          <p:cNvSpPr txBox="1">
            <a:spLocks noGrp="1"/>
          </p:cNvSpPr>
          <p:nvPr>
            <p:ph type="body" idx="1"/>
          </p:nvPr>
        </p:nvSpPr>
        <p:spPr>
          <a:xfrm>
            <a:off x="839788" y="1681163"/>
            <a:ext cx="5157787" cy="823912"/>
          </a:xfrm>
          <a:prstGeom prst="rect">
            <a:avLst/>
          </a:prstGeom>
          <a:noFill/>
          <a:ln>
            <a:noFill/>
          </a:ln>
        </p:spPr>
        <p:txBody>
          <a:bodyPr wrap="square" lIns="91425" tIns="91425" rIns="91425" bIns="91425" anchor="b" anchorCtr="0"/>
          <a:lstStyle>
            <a:lvl1pPr marL="0" marR="0" lvl="0" indent="0" algn="l" rtl="0">
              <a:lnSpc>
                <a:spcPct val="90000"/>
              </a:lnSpc>
              <a:spcBef>
                <a:spcPts val="1000"/>
              </a:spcBef>
              <a:buClr>
                <a:schemeClr val="dk1"/>
              </a:buClr>
              <a:buSzPct val="100000"/>
              <a:buFont typeface="Arial"/>
              <a:buNone/>
              <a:defRPr sz="2400" b="1"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2000" b="1"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800" b="1"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9" name="Shape 39"/>
          <p:cNvSpPr txBox="1">
            <a:spLocks noGrp="1"/>
          </p:cNvSpPr>
          <p:nvPr>
            <p:ph type="body" idx="2"/>
          </p:nvPr>
        </p:nvSpPr>
        <p:spPr>
          <a:xfrm>
            <a:off x="839788" y="2505075"/>
            <a:ext cx="5157787" cy="368458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0" name="Shape 40"/>
          <p:cNvSpPr txBox="1">
            <a:spLocks noGrp="1"/>
          </p:cNvSpPr>
          <p:nvPr>
            <p:ph type="body" idx="3"/>
          </p:nvPr>
        </p:nvSpPr>
        <p:spPr>
          <a:xfrm>
            <a:off x="6172200" y="1681163"/>
            <a:ext cx="5183188" cy="823912"/>
          </a:xfrm>
          <a:prstGeom prst="rect">
            <a:avLst/>
          </a:prstGeom>
          <a:noFill/>
          <a:ln>
            <a:noFill/>
          </a:ln>
        </p:spPr>
        <p:txBody>
          <a:bodyPr wrap="square" lIns="91425" tIns="91425" rIns="91425" bIns="91425" anchor="b" anchorCtr="0"/>
          <a:lstStyle>
            <a:lvl1pPr marL="0" marR="0" lvl="0" indent="0" algn="l" rtl="0">
              <a:lnSpc>
                <a:spcPct val="90000"/>
              </a:lnSpc>
              <a:spcBef>
                <a:spcPts val="1000"/>
              </a:spcBef>
              <a:buClr>
                <a:schemeClr val="dk1"/>
              </a:buClr>
              <a:buSzPct val="100000"/>
              <a:buFont typeface="Arial"/>
              <a:buNone/>
              <a:defRPr sz="2400" b="1"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2000" b="1"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800" b="1"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41" name="Shape 41"/>
          <p:cNvSpPr txBox="1">
            <a:spLocks noGrp="1"/>
          </p:cNvSpPr>
          <p:nvPr>
            <p:ph type="body" idx="4"/>
          </p:nvPr>
        </p:nvSpPr>
        <p:spPr>
          <a:xfrm>
            <a:off x="6172200" y="2505075"/>
            <a:ext cx="5183188" cy="368458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2" name="Shape 42"/>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43" name="Shape 43"/>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44" name="Shape 44"/>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47" name="Shape 47"/>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48" name="Shape 48"/>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49" name="Shape 49"/>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50"/>
        <p:cNvGrpSpPr/>
        <p:nvPr/>
      </p:nvGrpSpPr>
      <p:grpSpPr>
        <a:xfrm>
          <a:off x="0" y="0"/>
          <a:ext cx="0" cy="0"/>
          <a:chOff x="0" y="0"/>
          <a:chExt cx="0" cy="0"/>
        </a:xfrm>
      </p:grpSpPr>
      <p:sp>
        <p:nvSpPr>
          <p:cNvPr id="51" name="Shape 51"/>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4"/>
        <p:cNvGrpSpPr/>
        <p:nvPr/>
      </p:nvGrpSpPr>
      <p:grpSpPr>
        <a:xfrm>
          <a:off x="0" y="0"/>
          <a:ext cx="0" cy="0"/>
          <a:chOff x="0" y="0"/>
          <a:chExt cx="0" cy="0"/>
        </a:xfrm>
      </p:grpSpPr>
      <p:sp>
        <p:nvSpPr>
          <p:cNvPr id="55" name="Shape 55"/>
          <p:cNvSpPr txBox="1">
            <a:spLocks noGrp="1"/>
          </p:cNvSpPr>
          <p:nvPr>
            <p:ph type="title"/>
          </p:nvPr>
        </p:nvSpPr>
        <p:spPr>
          <a:xfrm>
            <a:off x="839788" y="457200"/>
            <a:ext cx="3932237" cy="16002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ct val="100000"/>
              <a:buFont typeface="Calibri"/>
              <a:buNone/>
              <a:defRPr sz="32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56" name="Shape 56"/>
          <p:cNvSpPr txBox="1">
            <a:spLocks noGrp="1"/>
          </p:cNvSpPr>
          <p:nvPr>
            <p:ph type="body" idx="1"/>
          </p:nvPr>
        </p:nvSpPr>
        <p:spPr>
          <a:xfrm>
            <a:off x="5183188" y="987425"/>
            <a:ext cx="6172200" cy="4873625"/>
          </a:xfrm>
          <a:prstGeom prst="rect">
            <a:avLst/>
          </a:prstGeom>
          <a:noFill/>
          <a:ln>
            <a:noFill/>
          </a:ln>
        </p:spPr>
        <p:txBody>
          <a:bodyPr wrap="square" lIns="91425" tIns="91425" rIns="91425" bIns="91425" anchor="t" anchorCtr="0"/>
          <a:lstStyle>
            <a:lvl1pPr marL="228600" marR="0" lvl="0" indent="-25400" algn="l" rtl="0">
              <a:lnSpc>
                <a:spcPct val="90000"/>
              </a:lnSpc>
              <a:spcBef>
                <a:spcPts val="1000"/>
              </a:spcBef>
              <a:buClr>
                <a:schemeClr val="dk1"/>
              </a:buClr>
              <a:buSzPct val="100000"/>
              <a:buFont typeface="Arial"/>
              <a:buChar char="•"/>
              <a:defRPr sz="3200" b="0" i="0" u="none" strike="noStrike" cap="none">
                <a:solidFill>
                  <a:schemeClr val="dk1"/>
                </a:solidFill>
                <a:latin typeface="Calibri"/>
                <a:ea typeface="Calibri"/>
                <a:cs typeface="Calibri"/>
                <a:sym typeface="Calibri"/>
              </a:defRPr>
            </a:lvl1pPr>
            <a:lvl2pPr marL="685800" marR="0" lvl="1" indent="-50800" algn="l" rtl="0">
              <a:lnSpc>
                <a:spcPct val="90000"/>
              </a:lnSpc>
              <a:spcBef>
                <a:spcPts val="5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2pPr>
            <a:lvl3pPr marL="1143000" marR="0" lvl="2"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3pPr>
            <a:lvl4pPr marL="1600200" marR="0" lvl="3"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4pPr>
            <a:lvl5pPr marL="2057400" marR="0" lvl="4"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5pPr>
            <a:lvl6pPr marL="2514600" marR="0" lvl="5"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6pPr>
            <a:lvl7pPr marL="2971800" marR="0" lvl="6"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7pPr>
            <a:lvl8pPr marL="3429000" marR="0" lvl="7"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8pPr>
            <a:lvl9pPr marL="3886200" marR="0" lvl="8"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57" name="Shape 57"/>
          <p:cNvSpPr txBox="1">
            <a:spLocks noGrp="1"/>
          </p:cNvSpPr>
          <p:nvPr>
            <p:ph type="body" idx="2"/>
          </p:nvPr>
        </p:nvSpPr>
        <p:spPr>
          <a:xfrm>
            <a:off x="839788" y="2057400"/>
            <a:ext cx="3932237" cy="3811588"/>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ct val="100000"/>
              <a:buFont typeface="Arial"/>
              <a:buNone/>
              <a:defRPr sz="16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14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2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58" name="Shape 58"/>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59" name="Shape 59"/>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60" name="Shape 60"/>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839788" y="457200"/>
            <a:ext cx="3932237" cy="1600200"/>
          </a:xfrm>
          <a:prstGeom prst="rect">
            <a:avLst/>
          </a:prstGeom>
          <a:noFill/>
          <a:ln>
            <a:noFill/>
          </a:ln>
        </p:spPr>
        <p:txBody>
          <a:bodyPr wrap="square" lIns="91425" tIns="91425" rIns="91425" bIns="91425" anchor="b" anchorCtr="0"/>
          <a:lstStyle>
            <a:lvl1pPr marL="0" marR="0" lvl="0" indent="0" algn="l" rtl="0">
              <a:lnSpc>
                <a:spcPct val="90000"/>
              </a:lnSpc>
              <a:spcBef>
                <a:spcPts val="0"/>
              </a:spcBef>
              <a:buClr>
                <a:schemeClr val="dk1"/>
              </a:buClr>
              <a:buSzPct val="100000"/>
              <a:buFont typeface="Calibri"/>
              <a:buNone/>
              <a:defRPr sz="32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63" name="Shape 63"/>
          <p:cNvSpPr>
            <a:spLocks noGrp="1"/>
          </p:cNvSpPr>
          <p:nvPr>
            <p:ph type="pic" idx="2"/>
          </p:nvPr>
        </p:nvSpPr>
        <p:spPr>
          <a:xfrm>
            <a:off x="5183188" y="987425"/>
            <a:ext cx="6172200" cy="4873625"/>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ct val="100000"/>
              <a:buFont typeface="Arial"/>
              <a:buNone/>
              <a:defRPr sz="32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28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24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Shape 64"/>
          <p:cNvSpPr txBox="1">
            <a:spLocks noGrp="1"/>
          </p:cNvSpPr>
          <p:nvPr>
            <p:ph type="body" idx="1"/>
          </p:nvPr>
        </p:nvSpPr>
        <p:spPr>
          <a:xfrm>
            <a:off x="839788" y="2057400"/>
            <a:ext cx="3932237" cy="3811588"/>
          </a:xfrm>
          <a:prstGeom prst="rect">
            <a:avLst/>
          </a:prstGeom>
          <a:noFill/>
          <a:ln>
            <a:noFill/>
          </a:ln>
        </p:spPr>
        <p:txBody>
          <a:bodyPr wrap="square" lIns="91425" tIns="91425" rIns="91425" bIns="91425" anchor="t" anchorCtr="0"/>
          <a:lstStyle>
            <a:lvl1pPr marL="0" marR="0" lvl="0" indent="0" algn="l" rtl="0">
              <a:lnSpc>
                <a:spcPct val="90000"/>
              </a:lnSpc>
              <a:spcBef>
                <a:spcPts val="1000"/>
              </a:spcBef>
              <a:buClr>
                <a:schemeClr val="dk1"/>
              </a:buClr>
              <a:buSzPct val="100000"/>
              <a:buFont typeface="Arial"/>
              <a:buNone/>
              <a:defRPr sz="16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SzPct val="100000"/>
              <a:buFont typeface="Arial"/>
              <a:buNone/>
              <a:defRPr sz="1400" b="0" i="0" u="none" strike="noStrike" cap="none">
                <a:solidFill>
                  <a:schemeClr val="dk1"/>
                </a:solidFill>
                <a:latin typeface="Calibri"/>
                <a:ea typeface="Calibri"/>
                <a:cs typeface="Calibri"/>
                <a:sym typeface="Calibri"/>
              </a:defRPr>
            </a:lvl2pPr>
            <a:lvl3pPr marL="914400" marR="0" lvl="2" indent="0" algn="l" rtl="0">
              <a:lnSpc>
                <a:spcPct val="90000"/>
              </a:lnSpc>
              <a:spcBef>
                <a:spcPts val="500"/>
              </a:spcBef>
              <a:buClr>
                <a:schemeClr val="dk1"/>
              </a:buClr>
              <a:buSzPct val="100000"/>
              <a:buFont typeface="Arial"/>
              <a:buNone/>
              <a:defRPr sz="1200" b="0" i="0" u="none" strike="noStrike" cap="none">
                <a:solidFill>
                  <a:schemeClr val="dk1"/>
                </a:solidFill>
                <a:latin typeface="Calibri"/>
                <a:ea typeface="Calibri"/>
                <a:cs typeface="Calibri"/>
                <a:sym typeface="Calibri"/>
              </a:defRPr>
            </a:lvl3pPr>
            <a:lvl4pPr marL="1371600" marR="0" lvl="3"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4pPr>
            <a:lvl5pPr marL="1828800" marR="0" lvl="4"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5pPr>
            <a:lvl6pPr marL="2286000" marR="0" lvl="5"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6pPr>
            <a:lvl7pPr marL="2743200" marR="0" lvl="6"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7pPr>
            <a:lvl8pPr marL="3200400" marR="0" lvl="7"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8pPr>
            <a:lvl9pPr marL="3657600" marR="0" lvl="8" indent="0" algn="l" rtl="0">
              <a:lnSpc>
                <a:spcPct val="90000"/>
              </a:lnSpc>
              <a:spcBef>
                <a:spcPts val="500"/>
              </a:spcBef>
              <a:buClr>
                <a:schemeClr val="dk1"/>
              </a:buClr>
              <a:buSzPct val="100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Shape 65"/>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66" name="Shape 66"/>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67" name="Shape 67"/>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3">
            <a:alphaModFix amt="24000"/>
          </a:blip>
          <a:stretch>
            <a:fillRect/>
          </a:stretch>
        </a:blip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838200" y="365125"/>
            <a:ext cx="10515600" cy="1325563"/>
          </a:xfrm>
          <a:prstGeom prst="rect">
            <a:avLst/>
          </a:prstGeom>
          <a:noFill/>
          <a:ln>
            <a:noFill/>
          </a:ln>
        </p:spPr>
        <p:txBody>
          <a:bodyPr wrap="square" lIns="91425" tIns="91425" rIns="91425" bIns="91425" anchor="ctr" anchorCtr="0"/>
          <a:lstStyle>
            <a:lvl1pPr marL="0" marR="0" lvl="0" indent="0" algn="l" rtl="0">
              <a:lnSpc>
                <a:spcPct val="90000"/>
              </a:lnSpc>
              <a:spcBef>
                <a:spcPts val="0"/>
              </a:spcBef>
              <a:buClr>
                <a:schemeClr val="dk1"/>
              </a:buClr>
              <a:buSzPct val="100000"/>
              <a:buFont typeface="Calibri"/>
              <a:buNone/>
              <a:defRPr sz="4400" b="0" i="0" u="none" strike="noStrike" cap="none">
                <a:solidFill>
                  <a:schemeClr val="dk1"/>
                </a:solidFill>
                <a:latin typeface="Calibri"/>
                <a:ea typeface="Calibri"/>
                <a:cs typeface="Calibri"/>
                <a:sym typeface="Calibri"/>
              </a:defRPr>
            </a:lvl1pPr>
            <a:lvl2pPr lvl="1" indent="0">
              <a:spcBef>
                <a:spcPts val="0"/>
              </a:spcBef>
              <a:buSzPct val="77777"/>
              <a:buNone/>
              <a:defRPr sz="1800"/>
            </a:lvl2pPr>
            <a:lvl3pPr lvl="2" indent="0">
              <a:spcBef>
                <a:spcPts val="0"/>
              </a:spcBef>
              <a:buSzPct val="77777"/>
              <a:buNone/>
              <a:defRPr sz="1800"/>
            </a:lvl3pPr>
            <a:lvl4pPr lvl="3" indent="0">
              <a:spcBef>
                <a:spcPts val="0"/>
              </a:spcBef>
              <a:buSzPct val="77777"/>
              <a:buNone/>
              <a:defRPr sz="1800"/>
            </a:lvl4pPr>
            <a:lvl5pPr lvl="4" indent="0">
              <a:spcBef>
                <a:spcPts val="0"/>
              </a:spcBef>
              <a:buSzPct val="77777"/>
              <a:buNone/>
              <a:defRPr sz="1800"/>
            </a:lvl5pPr>
            <a:lvl6pPr lvl="5" indent="0">
              <a:spcBef>
                <a:spcPts val="0"/>
              </a:spcBef>
              <a:buSzPct val="77777"/>
              <a:buNone/>
              <a:defRPr sz="1800"/>
            </a:lvl6pPr>
            <a:lvl7pPr lvl="6" indent="0">
              <a:spcBef>
                <a:spcPts val="0"/>
              </a:spcBef>
              <a:buSzPct val="77777"/>
              <a:buNone/>
              <a:defRPr sz="1800"/>
            </a:lvl7pPr>
            <a:lvl8pPr lvl="7" indent="0">
              <a:spcBef>
                <a:spcPts val="0"/>
              </a:spcBef>
              <a:buSzPct val="77777"/>
              <a:buNone/>
              <a:defRPr sz="1800"/>
            </a:lvl8pPr>
            <a:lvl9pPr lvl="8" indent="0">
              <a:spcBef>
                <a:spcPts val="0"/>
              </a:spcBef>
              <a:buSzPct val="77777"/>
              <a:buNone/>
              <a:defRPr sz="1800"/>
            </a:lvl9pPr>
          </a:lstStyle>
          <a:p>
            <a:endParaRPr/>
          </a:p>
        </p:txBody>
      </p:sp>
      <p:sp>
        <p:nvSpPr>
          <p:cNvPr id="7" name="Shape 7"/>
          <p:cNvSpPr txBox="1">
            <a:spLocks noGrp="1"/>
          </p:cNvSpPr>
          <p:nvPr>
            <p:ph type="body" idx="1"/>
          </p:nvPr>
        </p:nvSpPr>
        <p:spPr>
          <a:xfrm>
            <a:off x="838200" y="1825625"/>
            <a:ext cx="10515600" cy="4351338"/>
          </a:xfrm>
          <a:prstGeom prst="rect">
            <a:avLst/>
          </a:prstGeom>
          <a:noFill/>
          <a:ln>
            <a:noFill/>
          </a:ln>
        </p:spPr>
        <p:txBody>
          <a:bodyPr wrap="square"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dk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dt" idx="10"/>
          </p:nvPr>
        </p:nvSpPr>
        <p:spPr>
          <a:xfrm>
            <a:off x="838200" y="6356350"/>
            <a:ext cx="2743200" cy="365125"/>
          </a:xfrm>
          <a:prstGeom prst="rect">
            <a:avLst/>
          </a:prstGeom>
          <a:noFill/>
          <a:ln>
            <a:noFill/>
          </a:ln>
        </p:spPr>
        <p:txBody>
          <a:bodyPr wrap="square" lIns="91425" tIns="91425" rIns="91425" bIns="91425" anchor="ctr" anchorCtr="0"/>
          <a:lstStyle>
            <a:lvl1pPr marL="0" marR="0" lvl="0" indent="0" algn="l"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9" name="Shape 9"/>
          <p:cNvSpPr txBox="1">
            <a:spLocks noGrp="1"/>
          </p:cNvSpPr>
          <p:nvPr>
            <p:ph type="ftr" idx="11"/>
          </p:nvPr>
        </p:nvSpPr>
        <p:spPr>
          <a:xfrm>
            <a:off x="4038600" y="6356350"/>
            <a:ext cx="4114800" cy="365125"/>
          </a:xfrm>
          <a:prstGeom prst="rect">
            <a:avLst/>
          </a:prstGeom>
          <a:noFill/>
          <a:ln>
            <a:noFill/>
          </a:ln>
        </p:spPr>
        <p:txBody>
          <a:bodyPr wrap="square" lIns="91425" tIns="91425" rIns="91425" bIns="91425" anchor="ctr" anchorCtr="0"/>
          <a:lstStyle>
            <a:lvl1pPr marL="0" marR="0" lvl="0" indent="0" algn="ctr" rtl="0">
              <a:spcBef>
                <a:spcPts val="0"/>
              </a:spcBef>
              <a:buSzPct val="116666"/>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SzPct val="77777"/>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SzPct val="77777"/>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SzPct val="77777"/>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SzPct val="77777"/>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SzPct val="77777"/>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SzPct val="77777"/>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SzPct val="77777"/>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SzPct val="77777"/>
              <a:buNone/>
              <a:defRPr sz="1800" b="0" i="0" u="none" strike="noStrike" cap="none">
                <a:solidFill>
                  <a:schemeClr val="dk1"/>
                </a:solidFill>
                <a:latin typeface="Calibri"/>
                <a:ea typeface="Calibri"/>
                <a:cs typeface="Calibri"/>
                <a:sym typeface="Calibri"/>
              </a:defRPr>
            </a:lvl9pPr>
          </a:lstStyle>
          <a:p>
            <a:endParaRPr/>
          </a:p>
        </p:txBody>
      </p:sp>
      <p:sp>
        <p:nvSpPr>
          <p:cNvPr id="10" name="Shape 10"/>
          <p:cNvSpPr txBox="1">
            <a:spLocks noGrp="1"/>
          </p:cNvSpPr>
          <p:nvPr>
            <p:ph type="sldNum" idx="12"/>
          </p:nvPr>
        </p:nvSpPr>
        <p:spPr>
          <a:xfrm>
            <a:off x="8610600" y="6356350"/>
            <a:ext cx="2743200" cy="365125"/>
          </a:xfrm>
          <a:prstGeom prst="rect">
            <a:avLst/>
          </a:prstGeom>
          <a:noFill/>
          <a:ln>
            <a:noFill/>
          </a:ln>
        </p:spPr>
        <p:txBody>
          <a:bodyPr wrap="square"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2.xml"/><Relationship Id="rId5" Type="http://schemas.openxmlformats.org/officeDocument/2006/relationships/image" Target="../media/image3.png"/><Relationship Id="rId6" Type="http://schemas.openxmlformats.org/officeDocument/2006/relationships/hyperlink" Target="https://youtu.be/n-NcBAy_P7s" TargetMode="External"/><Relationship Id="rId1" Type="http://schemas.microsoft.com/office/2007/relationships/media" Target="../media/media1.mp4"/><Relationship Id="rId2" Type="http://schemas.openxmlformats.org/officeDocument/2006/relationships/video" Target="../media/media1.mp4"/></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
        <p:cNvGrpSpPr/>
        <p:nvPr/>
      </p:nvGrpSpPr>
      <p:grpSpPr>
        <a:xfrm>
          <a:off x="0" y="0"/>
          <a:ext cx="0" cy="0"/>
          <a:chOff x="0" y="0"/>
          <a:chExt cx="0" cy="0"/>
        </a:xfrm>
      </p:grpSpPr>
      <p:pic>
        <p:nvPicPr>
          <p:cNvPr id="84" name="Shape 84"/>
          <p:cNvPicPr preferRelativeResize="0"/>
          <p:nvPr/>
        </p:nvPicPr>
        <p:blipFill rotWithShape="1">
          <a:blip r:embed="rId3">
            <a:alphaModFix/>
          </a:blip>
          <a:srcRect/>
          <a:stretch/>
        </p:blipFill>
        <p:spPr>
          <a:xfrm>
            <a:off x="677562" y="650752"/>
            <a:ext cx="10750897" cy="4402942"/>
          </a:xfrm>
          <a:prstGeom prst="rect">
            <a:avLst/>
          </a:prstGeom>
          <a:noFill/>
          <a:ln>
            <a:noFill/>
          </a:ln>
        </p:spPr>
      </p:pic>
      <p:sp>
        <p:nvSpPr>
          <p:cNvPr id="85" name="Shape 85"/>
          <p:cNvSpPr txBox="1"/>
          <p:nvPr/>
        </p:nvSpPr>
        <p:spPr>
          <a:xfrm>
            <a:off x="576650" y="5436975"/>
            <a:ext cx="11193300" cy="1345500"/>
          </a:xfrm>
          <a:prstGeom prst="rect">
            <a:avLst/>
          </a:prstGeom>
          <a:noFill/>
          <a:ln>
            <a:noFill/>
          </a:ln>
        </p:spPr>
        <p:txBody>
          <a:bodyPr wrap="square" lIns="91425" tIns="91425" rIns="91425" bIns="91425" anchor="t" anchorCtr="0">
            <a:noAutofit/>
          </a:bodyPr>
          <a:lstStyle/>
          <a:p>
            <a:pPr lvl="0" algn="ctr">
              <a:lnSpc>
                <a:spcPct val="150000"/>
              </a:lnSpc>
              <a:spcBef>
                <a:spcPts val="0"/>
              </a:spcBef>
              <a:buNone/>
            </a:pPr>
            <a:r>
              <a:rPr lang="en-US" sz="1800" b="1" dirty="0"/>
              <a:t>Lehigh Valley LaunchBox Presentation</a:t>
            </a:r>
          </a:p>
          <a:p>
            <a:pPr lvl="0" algn="ctr" rtl="0">
              <a:lnSpc>
                <a:spcPct val="150000"/>
              </a:lnSpc>
              <a:spcBef>
                <a:spcPts val="0"/>
              </a:spcBef>
              <a:buNone/>
            </a:pPr>
            <a:r>
              <a:rPr lang="en-US" sz="1800" b="1" dirty="0"/>
              <a:t>November 29, 2017</a:t>
            </a:r>
          </a:p>
          <a:p>
            <a:pPr lvl="0" algn="ctr">
              <a:lnSpc>
                <a:spcPct val="150000"/>
              </a:lnSpc>
              <a:spcBef>
                <a:spcPts val="0"/>
              </a:spcBef>
              <a:buNone/>
            </a:pPr>
            <a:r>
              <a:rPr lang="en-US" sz="1800" b="1" dirty="0"/>
              <a:t>Proprietary and Confidential</a:t>
            </a:r>
          </a:p>
        </p:txBody>
      </p:sp>
      <p:sp>
        <p:nvSpPr>
          <p:cNvPr id="86" name="Shape 86"/>
          <p:cNvSpPr txBox="1"/>
          <p:nvPr/>
        </p:nvSpPr>
        <p:spPr>
          <a:xfrm>
            <a:off x="10688575" y="3942325"/>
            <a:ext cx="461100" cy="383700"/>
          </a:xfrm>
          <a:prstGeom prst="rect">
            <a:avLst/>
          </a:prstGeom>
          <a:noFill/>
          <a:ln>
            <a:noFill/>
          </a:ln>
        </p:spPr>
        <p:txBody>
          <a:bodyPr wrap="square" lIns="91425" tIns="91425" rIns="91425" bIns="91425" anchor="t" anchorCtr="0">
            <a:noAutofit/>
          </a:bodyPr>
          <a:lstStyle/>
          <a:p>
            <a:pPr lvl="0">
              <a:spcBef>
                <a:spcPts val="0"/>
              </a:spcBef>
              <a:buNone/>
            </a:pPr>
            <a:r>
              <a:rPr lang="en-US" b="1">
                <a:solidFill>
                  <a:srgbClr val="2D63AF"/>
                </a:solidFill>
                <a:latin typeface="Helvetica Neue"/>
                <a:ea typeface="Helvetica Neue"/>
                <a:cs typeface="Helvetica Neue"/>
                <a:sym typeface="Helvetica Neue"/>
              </a:rPr>
              <a:t>TM</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lvl="0">
              <a:spcBef>
                <a:spcPts val="0"/>
              </a:spcBef>
              <a:buNone/>
            </a:pPr>
            <a:endParaRPr/>
          </a:p>
        </p:txBody>
      </p:sp>
      <p:sp>
        <p:nvSpPr>
          <p:cNvPr id="149" name="Shape 149"/>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lvl="0">
              <a:spcBef>
                <a:spcPts val="0"/>
              </a:spcBef>
              <a:buNone/>
            </a:pPr>
            <a:endParaRPr/>
          </a:p>
        </p:txBody>
      </p:sp>
      <p:pic>
        <p:nvPicPr>
          <p:cNvPr id="150" name="Shape 150"/>
          <p:cNvPicPr preferRelativeResize="0"/>
          <p:nvPr/>
        </p:nvPicPr>
        <p:blipFill>
          <a:blip r:embed="rId3">
            <a:alphaModFix/>
          </a:blip>
          <a:stretch>
            <a:fillRect/>
          </a:stretch>
        </p:blipFill>
        <p:spPr>
          <a:xfrm>
            <a:off x="383894" y="0"/>
            <a:ext cx="11424216" cy="6858002"/>
          </a:xfrm>
          <a:prstGeom prst="rect">
            <a:avLst/>
          </a:prstGeom>
          <a:noFill/>
          <a:ln>
            <a:noFill/>
          </a:ln>
        </p:spPr>
      </p:pic>
      <p:pic>
        <p:nvPicPr>
          <p:cNvPr id="151" name="Shape 151"/>
          <p:cNvPicPr preferRelativeResize="0"/>
          <p:nvPr/>
        </p:nvPicPr>
        <p:blipFill>
          <a:blip r:embed="rId4">
            <a:alphaModFix/>
          </a:blip>
          <a:stretch>
            <a:fillRect/>
          </a:stretch>
        </p:blipFill>
        <p:spPr>
          <a:xfrm>
            <a:off x="117263" y="70000"/>
            <a:ext cx="11957478" cy="6605001"/>
          </a:xfrm>
          <a:prstGeom prst="rect">
            <a:avLst/>
          </a:prstGeom>
          <a:noFill/>
          <a:ln>
            <a:noFill/>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Shape 156"/>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lvl="0">
              <a:spcBef>
                <a:spcPts val="0"/>
              </a:spcBef>
              <a:buNone/>
            </a:pPr>
            <a:r>
              <a:rPr lang="en-US" b="1" dirty="0">
                <a:solidFill>
                  <a:srgbClr val="C959A2"/>
                </a:solidFill>
                <a:latin typeface="+mj-lt"/>
                <a:ea typeface="Helvetica Neue"/>
                <a:cs typeface="Helvetica Neue"/>
                <a:sym typeface="Helvetica Neue"/>
              </a:rPr>
              <a:t>Learn</a:t>
            </a:r>
          </a:p>
        </p:txBody>
      </p:sp>
      <p:sp>
        <p:nvSpPr>
          <p:cNvPr id="157" name="Shape 157"/>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457200" lvl="0" indent="-368300" rtl="0">
              <a:lnSpc>
                <a:spcPct val="115000"/>
              </a:lnSpc>
              <a:spcBef>
                <a:spcPts val="0"/>
              </a:spcBef>
              <a:spcAft>
                <a:spcPts val="1000"/>
              </a:spcAft>
              <a:buSzPct val="100000"/>
              <a:buFont typeface="Helvetica Neue"/>
            </a:pPr>
            <a:r>
              <a:rPr lang="en-US" sz="2200" b="1" dirty="0">
                <a:latin typeface="+mn-lt"/>
                <a:ea typeface="Helvetica Neue"/>
                <a:cs typeface="Helvetica Neue"/>
                <a:sym typeface="Helvetica Neue"/>
              </a:rPr>
              <a:t>Resource center</a:t>
            </a:r>
            <a:r>
              <a:rPr lang="en-US" sz="2200" dirty="0">
                <a:latin typeface="+mn-lt"/>
                <a:ea typeface="Helvetica Neue"/>
                <a:cs typeface="Helvetica Neue"/>
                <a:sym typeface="Helvetica Neue"/>
              </a:rPr>
              <a:t>, providing both original and curated educational content</a:t>
            </a:r>
          </a:p>
          <a:p>
            <a:pPr marL="914400" lvl="1" indent="-368300" rtl="0">
              <a:lnSpc>
                <a:spcPct val="115000"/>
              </a:lnSpc>
              <a:spcBef>
                <a:spcPts val="0"/>
              </a:spcBef>
              <a:spcAft>
                <a:spcPts val="1000"/>
              </a:spcAft>
              <a:buSzPct val="100000"/>
              <a:buFont typeface="Helvetica Neue"/>
            </a:pPr>
            <a:r>
              <a:rPr lang="en-US" sz="2200" b="1" dirty="0">
                <a:latin typeface="+mn-lt"/>
                <a:ea typeface="Helvetica Neue"/>
                <a:cs typeface="Helvetica Neue"/>
                <a:sym typeface="Helvetica Neue"/>
              </a:rPr>
              <a:t>Fact Sheets </a:t>
            </a:r>
            <a:r>
              <a:rPr lang="en-US" sz="2200" dirty="0">
                <a:latin typeface="+mn-lt"/>
                <a:ea typeface="Helvetica Neue"/>
                <a:cs typeface="Helvetica Neue"/>
                <a:sym typeface="Helvetica Neue"/>
              </a:rPr>
              <a:t>- downloadable pages with facts on different groups and topics</a:t>
            </a:r>
          </a:p>
          <a:p>
            <a:pPr marL="914400" lvl="1" indent="-368300" rtl="0">
              <a:lnSpc>
                <a:spcPct val="115000"/>
              </a:lnSpc>
              <a:spcBef>
                <a:spcPts val="0"/>
              </a:spcBef>
              <a:spcAft>
                <a:spcPts val="1000"/>
              </a:spcAft>
              <a:buSzPct val="100000"/>
              <a:buFont typeface="Helvetica Neue"/>
            </a:pPr>
            <a:r>
              <a:rPr lang="en-US" sz="2200" b="1" dirty="0">
                <a:latin typeface="+mn-lt"/>
                <a:ea typeface="Helvetica Neue"/>
                <a:cs typeface="Helvetica Neue"/>
                <a:sym typeface="Helvetica Neue"/>
              </a:rPr>
              <a:t>White Papers</a:t>
            </a:r>
            <a:r>
              <a:rPr lang="en-US" sz="2200" dirty="0">
                <a:latin typeface="+mn-lt"/>
                <a:ea typeface="Helvetica Neue"/>
                <a:cs typeface="Helvetica Neue"/>
                <a:sym typeface="Helvetica Neue"/>
              </a:rPr>
              <a:t> - related to food, diversity, equity, and inclusion</a:t>
            </a:r>
          </a:p>
          <a:p>
            <a:pPr marL="914400" lvl="1" indent="-368300" rtl="0">
              <a:lnSpc>
                <a:spcPct val="115000"/>
              </a:lnSpc>
              <a:spcBef>
                <a:spcPts val="0"/>
              </a:spcBef>
              <a:spcAft>
                <a:spcPts val="1000"/>
              </a:spcAft>
              <a:buSzPct val="100000"/>
              <a:buFont typeface="Helvetica Neue"/>
            </a:pPr>
            <a:r>
              <a:rPr lang="en-US" sz="2200" b="1" dirty="0">
                <a:latin typeface="+mn-lt"/>
                <a:ea typeface="Helvetica Neue"/>
                <a:cs typeface="Helvetica Neue"/>
                <a:sym typeface="Helvetica Neue"/>
              </a:rPr>
              <a:t>Blog</a:t>
            </a:r>
            <a:r>
              <a:rPr lang="en-US" sz="2200" dirty="0">
                <a:latin typeface="+mn-lt"/>
                <a:ea typeface="Helvetica Neue"/>
                <a:cs typeface="Helvetica Neue"/>
                <a:sym typeface="Helvetica Neue"/>
              </a:rPr>
              <a:t> - featuring articles written by Recipe for Unity and guests</a:t>
            </a:r>
          </a:p>
          <a:p>
            <a:pPr marL="914400" lvl="1" indent="-368300" rtl="0">
              <a:lnSpc>
                <a:spcPct val="115000"/>
              </a:lnSpc>
              <a:spcBef>
                <a:spcPts val="0"/>
              </a:spcBef>
              <a:spcAft>
                <a:spcPts val="1000"/>
              </a:spcAft>
              <a:buSzPct val="100000"/>
              <a:buFont typeface="Helvetica Neue"/>
            </a:pPr>
            <a:r>
              <a:rPr lang="en-US" sz="2200" b="1" dirty="0">
                <a:latin typeface="+mn-lt"/>
                <a:ea typeface="Helvetica Neue"/>
                <a:cs typeface="Helvetica Neue"/>
                <a:sym typeface="Helvetica Neue"/>
              </a:rPr>
              <a:t>Maps, journal articles, related links</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Shape 162"/>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lvl="0">
              <a:spcBef>
                <a:spcPts val="0"/>
              </a:spcBef>
              <a:buNone/>
            </a:pPr>
            <a:r>
              <a:rPr lang="en-US" b="1" dirty="0">
                <a:solidFill>
                  <a:srgbClr val="9FCF67"/>
                </a:solidFill>
                <a:latin typeface="+mj-lt"/>
                <a:ea typeface="Helvetica Neue"/>
                <a:cs typeface="Helvetica Neue"/>
                <a:sym typeface="Helvetica Neue"/>
              </a:rPr>
              <a:t>Eat</a:t>
            </a:r>
          </a:p>
        </p:txBody>
      </p:sp>
      <p:sp>
        <p:nvSpPr>
          <p:cNvPr id="163" name="Shape 163"/>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457200" lvl="0" indent="-368300" rtl="0">
              <a:lnSpc>
                <a:spcPct val="115000"/>
              </a:lnSpc>
              <a:spcBef>
                <a:spcPts val="0"/>
              </a:spcBef>
              <a:spcAft>
                <a:spcPts val="1000"/>
              </a:spcAft>
              <a:buSzPct val="100000"/>
              <a:buFont typeface="Helvetica Neue"/>
            </a:pPr>
            <a:r>
              <a:rPr lang="en-US" sz="2200" b="1" dirty="0">
                <a:latin typeface="+mn-lt"/>
                <a:ea typeface="Helvetica Neue"/>
                <a:cs typeface="Helvetica Neue"/>
                <a:sym typeface="Helvetica Neue"/>
              </a:rPr>
              <a:t>Creating community</a:t>
            </a:r>
            <a:r>
              <a:rPr lang="en-US" sz="2200" dirty="0">
                <a:latin typeface="+mn-lt"/>
                <a:ea typeface="Helvetica Neue"/>
                <a:cs typeface="Helvetica Neue"/>
                <a:sym typeface="Helvetica Neue"/>
              </a:rPr>
              <a:t>, providing information about the strength and importance of eating together</a:t>
            </a:r>
          </a:p>
          <a:p>
            <a:pPr marL="914400" lvl="1" indent="-368300" rtl="0">
              <a:lnSpc>
                <a:spcPct val="115000"/>
              </a:lnSpc>
              <a:spcBef>
                <a:spcPts val="0"/>
              </a:spcBef>
              <a:spcAft>
                <a:spcPts val="1000"/>
              </a:spcAft>
              <a:buSzPct val="100000"/>
              <a:buFont typeface="Helvetica Neue"/>
            </a:pPr>
            <a:r>
              <a:rPr lang="en-US" sz="2200" b="1" dirty="0">
                <a:latin typeface="+mn-lt"/>
                <a:ea typeface="Helvetica Neue"/>
                <a:cs typeface="Helvetica Neue"/>
                <a:sym typeface="Helvetica Neue"/>
              </a:rPr>
              <a:t>Recipes </a:t>
            </a:r>
            <a:r>
              <a:rPr lang="en-US" sz="2200" dirty="0">
                <a:latin typeface="+mn-lt"/>
                <a:ea typeface="Helvetica Neue"/>
                <a:cs typeface="Helvetica Neue"/>
                <a:sym typeface="Helvetica Neue"/>
              </a:rPr>
              <a:t>- offering and collecting recipes to build a nationwide cookbook</a:t>
            </a:r>
          </a:p>
          <a:p>
            <a:pPr marL="914400" lvl="1" indent="-368300" rtl="0">
              <a:lnSpc>
                <a:spcPct val="115000"/>
              </a:lnSpc>
              <a:spcBef>
                <a:spcPts val="0"/>
              </a:spcBef>
              <a:spcAft>
                <a:spcPts val="1000"/>
              </a:spcAft>
              <a:buSzPct val="100000"/>
              <a:buFont typeface="Helvetica Neue"/>
            </a:pPr>
            <a:r>
              <a:rPr lang="en-US" sz="2200" b="1" dirty="0">
                <a:latin typeface="+mn-lt"/>
                <a:ea typeface="Helvetica Neue"/>
                <a:cs typeface="Helvetica Neue"/>
                <a:sym typeface="Helvetica Neue"/>
              </a:rPr>
              <a:t>Food Stories </a:t>
            </a:r>
            <a:r>
              <a:rPr lang="en-US" sz="2200" dirty="0">
                <a:latin typeface="+mn-lt"/>
                <a:ea typeface="Helvetica Neue"/>
                <a:cs typeface="Helvetica Neue"/>
                <a:sym typeface="Helvetica Neue"/>
              </a:rPr>
              <a:t>- soliciting and contributing stories to illustrate our experiences with food and our common humanity</a:t>
            </a:r>
          </a:p>
          <a:p>
            <a:pPr marL="914400" lvl="1" indent="-368300">
              <a:lnSpc>
                <a:spcPct val="115000"/>
              </a:lnSpc>
              <a:spcBef>
                <a:spcPts val="0"/>
              </a:spcBef>
              <a:buSzPct val="100000"/>
              <a:buFont typeface="Helvetica Neue"/>
            </a:pPr>
            <a:r>
              <a:rPr lang="en-US" sz="2200" b="1" dirty="0">
                <a:latin typeface="+mn-lt"/>
                <a:ea typeface="Helvetica Neue"/>
                <a:cs typeface="Helvetica Neue"/>
                <a:sym typeface="Helvetica Neue"/>
              </a:rPr>
              <a:t>Zip Code Map </a:t>
            </a:r>
            <a:r>
              <a:rPr lang="en-US" sz="2200" dirty="0">
                <a:latin typeface="+mn-lt"/>
                <a:ea typeface="Helvetica Neue"/>
                <a:cs typeface="Helvetica Neue"/>
                <a:sym typeface="Helvetica Neue"/>
              </a:rPr>
              <a:t>- a place to see where our virtual community lives across the country</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Shape 168"/>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lvl="0">
              <a:spcBef>
                <a:spcPts val="0"/>
              </a:spcBef>
              <a:buNone/>
            </a:pPr>
            <a:r>
              <a:rPr lang="en-US" b="1" dirty="0">
                <a:solidFill>
                  <a:srgbClr val="00AEEF"/>
                </a:solidFill>
                <a:latin typeface="+mj-lt"/>
                <a:ea typeface="Helvetica Neue"/>
                <a:cs typeface="Helvetica Neue"/>
                <a:sym typeface="Helvetica Neue"/>
              </a:rPr>
              <a:t>Connect</a:t>
            </a:r>
          </a:p>
        </p:txBody>
      </p:sp>
      <p:sp>
        <p:nvSpPr>
          <p:cNvPr id="169" name="Shape 169"/>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457200" lvl="0" indent="-368300" rtl="0">
              <a:lnSpc>
                <a:spcPct val="115000"/>
              </a:lnSpc>
              <a:spcBef>
                <a:spcPts val="0"/>
              </a:spcBef>
              <a:spcAft>
                <a:spcPts val="1000"/>
              </a:spcAft>
              <a:buSzPct val="100000"/>
              <a:buFont typeface="Helvetica Neue"/>
            </a:pPr>
            <a:r>
              <a:rPr lang="en-US" sz="2200" b="1" dirty="0">
                <a:latin typeface="+mn-lt"/>
                <a:ea typeface="Helvetica Neue"/>
                <a:cs typeface="Helvetica Neue"/>
                <a:sym typeface="Helvetica Neue"/>
              </a:rPr>
              <a:t>Providing tools</a:t>
            </a:r>
            <a:r>
              <a:rPr lang="en-US" sz="2200" dirty="0">
                <a:latin typeface="+mn-lt"/>
                <a:ea typeface="Helvetica Neue"/>
                <a:cs typeface="Helvetica Neue"/>
                <a:sym typeface="Helvetica Neue"/>
              </a:rPr>
              <a:t> to help people create effective conversations that lead to greater empathy, understanding, and unity</a:t>
            </a:r>
          </a:p>
          <a:p>
            <a:pPr marL="914400" lvl="1" indent="-368300" rtl="0">
              <a:lnSpc>
                <a:spcPct val="115000"/>
              </a:lnSpc>
              <a:spcBef>
                <a:spcPts val="0"/>
              </a:spcBef>
              <a:spcAft>
                <a:spcPts val="1000"/>
              </a:spcAft>
              <a:buSzPct val="100000"/>
              <a:buFont typeface="Helvetica Neue"/>
            </a:pPr>
            <a:r>
              <a:rPr lang="en-US" sz="2200" b="1" dirty="0">
                <a:latin typeface="+mn-lt"/>
                <a:ea typeface="Helvetica Neue"/>
                <a:cs typeface="Helvetica Neue"/>
                <a:sym typeface="Helvetica Neue"/>
              </a:rPr>
              <a:t>Resources, tips and tools for connecting </a:t>
            </a:r>
            <a:r>
              <a:rPr lang="en-US" sz="2200" dirty="0">
                <a:latin typeface="+mn-lt"/>
                <a:ea typeface="Helvetica Neue"/>
                <a:cs typeface="Helvetica Neue"/>
                <a:sym typeface="Helvetica Neue"/>
              </a:rPr>
              <a:t>- how to connect and communicate with different demographics </a:t>
            </a:r>
          </a:p>
          <a:p>
            <a:pPr marL="914400" lvl="1" indent="-368300">
              <a:lnSpc>
                <a:spcPct val="115000"/>
              </a:lnSpc>
              <a:spcBef>
                <a:spcPts val="0"/>
              </a:spcBef>
              <a:buSzPct val="100000"/>
              <a:buFont typeface="Helvetica Neue"/>
            </a:pPr>
            <a:r>
              <a:rPr lang="en-US" sz="2200" b="1" dirty="0">
                <a:latin typeface="+mn-lt"/>
                <a:ea typeface="Helvetica Neue"/>
                <a:cs typeface="Helvetica Neue"/>
                <a:sym typeface="Helvetica Neue"/>
              </a:rPr>
              <a:t>Each Day, Any Day </a:t>
            </a:r>
            <a:r>
              <a:rPr lang="en-US" sz="2200" dirty="0">
                <a:latin typeface="+mn-lt"/>
                <a:ea typeface="Helvetica Neue"/>
                <a:cs typeface="Helvetica Neue"/>
                <a:sym typeface="Helvetica Neue"/>
              </a:rPr>
              <a:t>- little things you can do every day to connect to people through food</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lvl="0">
              <a:spcBef>
                <a:spcPts val="0"/>
              </a:spcBef>
              <a:buNone/>
            </a:pPr>
            <a:r>
              <a:rPr lang="en-US" b="1" dirty="0">
                <a:latin typeface="+mj-lt"/>
                <a:ea typeface="Helvetica Neue"/>
                <a:cs typeface="Helvetica Neue"/>
                <a:sym typeface="Helvetica Neue"/>
              </a:rPr>
              <a:t>Where Are We Now?</a:t>
            </a:r>
          </a:p>
        </p:txBody>
      </p:sp>
      <p:sp>
        <p:nvSpPr>
          <p:cNvPr id="175" name="Shape 175"/>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457200" lvl="0" indent="-368300" rtl="0">
              <a:lnSpc>
                <a:spcPct val="150000"/>
              </a:lnSpc>
              <a:spcBef>
                <a:spcPts val="0"/>
              </a:spcBef>
              <a:spcAft>
                <a:spcPts val="0"/>
              </a:spcAft>
              <a:buSzPct val="100000"/>
              <a:buFont typeface="Helvetica Neue"/>
            </a:pPr>
            <a:r>
              <a:rPr lang="en-US" sz="2200" dirty="0">
                <a:latin typeface="+mn-lt"/>
                <a:ea typeface="Helvetica Neue"/>
                <a:cs typeface="Helvetica Neue"/>
                <a:sym typeface="Helvetica Neue"/>
              </a:rPr>
              <a:t>Scheduled to launch website in February 2018</a:t>
            </a:r>
          </a:p>
          <a:p>
            <a:pPr marL="457200" lvl="0" indent="-368300" rtl="0">
              <a:lnSpc>
                <a:spcPct val="150000"/>
              </a:lnSpc>
              <a:spcBef>
                <a:spcPts val="0"/>
              </a:spcBef>
              <a:spcAft>
                <a:spcPts val="0"/>
              </a:spcAft>
              <a:buSzPct val="100000"/>
              <a:buFont typeface="Helvetica Neue"/>
            </a:pPr>
            <a:r>
              <a:rPr lang="en-US" sz="2200" dirty="0">
                <a:latin typeface="+mn-lt"/>
                <a:ea typeface="Helvetica Neue"/>
                <a:cs typeface="Helvetica Neue"/>
                <a:sym typeface="Helvetica Neue"/>
              </a:rPr>
              <a:t>Site currently under development by The Kyle David Group</a:t>
            </a:r>
          </a:p>
          <a:p>
            <a:pPr marL="457200" lvl="0" indent="-368300" rtl="0">
              <a:lnSpc>
                <a:spcPct val="150000"/>
              </a:lnSpc>
              <a:spcBef>
                <a:spcPts val="0"/>
              </a:spcBef>
              <a:buSzPct val="100000"/>
              <a:buFont typeface="Helvetica Neue"/>
            </a:pPr>
            <a:r>
              <a:rPr lang="en-US" sz="2200" dirty="0">
                <a:latin typeface="+mn-lt"/>
                <a:ea typeface="Helvetica Neue"/>
                <a:cs typeface="Helvetica Neue"/>
                <a:sym typeface="Helvetica Neue"/>
              </a:rPr>
              <a:t>Generating content:</a:t>
            </a:r>
          </a:p>
          <a:p>
            <a:pPr marL="457200" lvl="0" indent="0" rtl="0">
              <a:lnSpc>
                <a:spcPct val="150000"/>
              </a:lnSpc>
              <a:spcBef>
                <a:spcPts val="0"/>
              </a:spcBef>
              <a:buNone/>
            </a:pPr>
            <a:endParaRPr sz="2200" dirty="0">
              <a:latin typeface="+mn-lt"/>
              <a:ea typeface="Helvetica Neue"/>
              <a:cs typeface="Helvetica Neue"/>
              <a:sym typeface="Helvetica Neue"/>
            </a:endParaRPr>
          </a:p>
          <a:p>
            <a:pPr marL="0" lvl="0" indent="0" rtl="0">
              <a:lnSpc>
                <a:spcPct val="150000"/>
              </a:lnSpc>
              <a:spcBef>
                <a:spcPts val="0"/>
              </a:spcBef>
              <a:buNone/>
            </a:pPr>
            <a:endParaRPr sz="2200" dirty="0">
              <a:latin typeface="+mn-lt"/>
              <a:ea typeface="Helvetica Neue"/>
              <a:cs typeface="Helvetica Neue"/>
              <a:sym typeface="Helvetica Neue"/>
            </a:endParaRPr>
          </a:p>
          <a:p>
            <a:pPr marL="457200" lvl="0" indent="-368300" rtl="0">
              <a:lnSpc>
                <a:spcPct val="150000"/>
              </a:lnSpc>
              <a:spcBef>
                <a:spcPts val="0"/>
              </a:spcBef>
              <a:buSzPct val="100000"/>
              <a:buFont typeface="Helvetica Neue"/>
            </a:pPr>
            <a:endParaRPr lang="en-US" sz="2200" dirty="0" smtClean="0">
              <a:latin typeface="+mn-lt"/>
              <a:ea typeface="Helvetica Neue"/>
              <a:cs typeface="Helvetica Neue"/>
              <a:sym typeface="Helvetica Neue"/>
            </a:endParaRPr>
          </a:p>
          <a:p>
            <a:pPr marL="457200" lvl="0" indent="-368300" rtl="0">
              <a:lnSpc>
                <a:spcPct val="150000"/>
              </a:lnSpc>
              <a:spcBef>
                <a:spcPts val="0"/>
              </a:spcBef>
              <a:buSzPct val="100000"/>
              <a:buFont typeface="Helvetica Neue"/>
            </a:pPr>
            <a:r>
              <a:rPr lang="en-US" sz="2200" dirty="0" smtClean="0">
                <a:latin typeface="+mn-lt"/>
                <a:ea typeface="Helvetica Neue"/>
                <a:cs typeface="Helvetica Neue"/>
                <a:sym typeface="Helvetica Neue"/>
              </a:rPr>
              <a:t>Collecting </a:t>
            </a:r>
            <a:r>
              <a:rPr lang="en-US" sz="2200" dirty="0">
                <a:latin typeface="+mn-lt"/>
                <a:ea typeface="Helvetica Neue"/>
                <a:cs typeface="Helvetica Neue"/>
                <a:sym typeface="Helvetica Neue"/>
              </a:rPr>
              <a:t>and curating content</a:t>
            </a:r>
          </a:p>
        </p:txBody>
      </p:sp>
      <p:sp>
        <p:nvSpPr>
          <p:cNvPr id="176" name="Shape 176"/>
          <p:cNvSpPr txBox="1"/>
          <p:nvPr/>
        </p:nvSpPr>
        <p:spPr>
          <a:xfrm>
            <a:off x="1009150" y="3564900"/>
            <a:ext cx="3408300" cy="1060500"/>
          </a:xfrm>
          <a:prstGeom prst="rect">
            <a:avLst/>
          </a:prstGeom>
          <a:noFill/>
          <a:ln>
            <a:noFill/>
          </a:ln>
        </p:spPr>
        <p:txBody>
          <a:bodyPr wrap="square" lIns="91425" tIns="91425" rIns="91425" bIns="91425" anchor="t" anchorCtr="0">
            <a:noAutofit/>
          </a:bodyPr>
          <a:lstStyle/>
          <a:p>
            <a:pPr marL="914400" lvl="1" indent="-368300" rtl="0">
              <a:lnSpc>
                <a:spcPct val="150000"/>
              </a:lnSpc>
              <a:spcBef>
                <a:spcPts val="500"/>
              </a:spcBef>
              <a:buClr>
                <a:schemeClr val="dk1"/>
              </a:buClr>
              <a:buSzPct val="100000"/>
              <a:buFont typeface="Helvetica Neue"/>
              <a:buChar char="•"/>
            </a:pPr>
            <a:r>
              <a:rPr lang="en-US" sz="2200" dirty="0">
                <a:solidFill>
                  <a:schemeClr val="dk1"/>
                </a:solidFill>
                <a:latin typeface="+mn-lt"/>
                <a:ea typeface="Helvetica Neue"/>
                <a:cs typeface="Helvetica Neue"/>
                <a:sym typeface="Helvetica Neue"/>
              </a:rPr>
              <a:t>Fact Sheets</a:t>
            </a:r>
          </a:p>
          <a:p>
            <a:pPr marL="914400" lvl="1" indent="-368300" rtl="0">
              <a:lnSpc>
                <a:spcPct val="150000"/>
              </a:lnSpc>
              <a:spcBef>
                <a:spcPts val="500"/>
              </a:spcBef>
              <a:buClr>
                <a:schemeClr val="dk1"/>
              </a:buClr>
              <a:buSzPct val="100000"/>
              <a:buFont typeface="Helvetica Neue"/>
              <a:buChar char="•"/>
            </a:pPr>
            <a:r>
              <a:rPr lang="en-US" sz="2200" dirty="0">
                <a:solidFill>
                  <a:schemeClr val="dk1"/>
                </a:solidFill>
                <a:latin typeface="+mn-lt"/>
                <a:ea typeface="Helvetica Neue"/>
                <a:cs typeface="Helvetica Neue"/>
                <a:sym typeface="Helvetica Neue"/>
              </a:rPr>
              <a:t>Blog articles</a:t>
            </a:r>
          </a:p>
          <a:p>
            <a:pPr marL="457200" lvl="0" indent="0" rtl="0">
              <a:lnSpc>
                <a:spcPct val="150000"/>
              </a:lnSpc>
              <a:spcBef>
                <a:spcPts val="500"/>
              </a:spcBef>
              <a:buNone/>
            </a:pPr>
            <a:endParaRPr sz="2200" dirty="0">
              <a:latin typeface="+mn-lt"/>
            </a:endParaRPr>
          </a:p>
        </p:txBody>
      </p:sp>
      <p:sp>
        <p:nvSpPr>
          <p:cNvPr id="177" name="Shape 177"/>
          <p:cNvSpPr txBox="1"/>
          <p:nvPr/>
        </p:nvSpPr>
        <p:spPr>
          <a:xfrm>
            <a:off x="3748200" y="3600900"/>
            <a:ext cx="4891200" cy="988500"/>
          </a:xfrm>
          <a:prstGeom prst="rect">
            <a:avLst/>
          </a:prstGeom>
          <a:noFill/>
          <a:ln>
            <a:noFill/>
          </a:ln>
        </p:spPr>
        <p:txBody>
          <a:bodyPr wrap="square" lIns="91425" tIns="91425" rIns="91425" bIns="91425" anchor="t" anchorCtr="0">
            <a:noAutofit/>
          </a:bodyPr>
          <a:lstStyle/>
          <a:p>
            <a:pPr marL="914400" lvl="1" indent="-368300" rtl="0">
              <a:lnSpc>
                <a:spcPct val="150000"/>
              </a:lnSpc>
              <a:spcBef>
                <a:spcPts val="500"/>
              </a:spcBef>
              <a:buClr>
                <a:schemeClr val="dk1"/>
              </a:buClr>
              <a:buSzPct val="100000"/>
              <a:buFont typeface="Helvetica Neue"/>
              <a:buChar char="•"/>
            </a:pPr>
            <a:r>
              <a:rPr lang="en-US" sz="2200" dirty="0">
                <a:solidFill>
                  <a:schemeClr val="dk1"/>
                </a:solidFill>
                <a:latin typeface="+mn-lt"/>
                <a:ea typeface="Helvetica Neue"/>
                <a:cs typeface="Helvetica Neue"/>
                <a:sym typeface="Helvetica Neue"/>
              </a:rPr>
              <a:t>Website copy</a:t>
            </a:r>
          </a:p>
          <a:p>
            <a:pPr marL="914400" lvl="1" indent="-368300" rtl="0">
              <a:lnSpc>
                <a:spcPct val="150000"/>
              </a:lnSpc>
              <a:spcBef>
                <a:spcPts val="500"/>
              </a:spcBef>
              <a:buClr>
                <a:schemeClr val="dk1"/>
              </a:buClr>
              <a:buSzPct val="100000"/>
              <a:buFont typeface="Helvetica Neue"/>
              <a:buChar char="•"/>
            </a:pPr>
            <a:r>
              <a:rPr lang="en-US" sz="2200" dirty="0">
                <a:solidFill>
                  <a:schemeClr val="dk1"/>
                </a:solidFill>
                <a:latin typeface="+mn-lt"/>
                <a:ea typeface="Helvetica Neue"/>
                <a:cs typeface="Helvetica Neue"/>
                <a:sym typeface="Helvetica Neue"/>
              </a:rPr>
              <a:t>Recipes and Food Stories</a:t>
            </a:r>
          </a:p>
          <a:p>
            <a:pPr lvl="0">
              <a:spcBef>
                <a:spcPts val="0"/>
              </a:spcBef>
              <a:buNone/>
            </a:pPr>
            <a:endParaRPr sz="2200" b="1" dirty="0">
              <a:latin typeface="+mn-lt"/>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pic>
        <p:nvPicPr>
          <p:cNvPr id="182" name="Shape 182"/>
          <p:cNvPicPr preferRelativeResize="0"/>
          <p:nvPr/>
        </p:nvPicPr>
        <p:blipFill>
          <a:blip r:embed="rId3">
            <a:alphaModFix/>
          </a:blip>
          <a:stretch>
            <a:fillRect/>
          </a:stretch>
        </p:blipFill>
        <p:spPr>
          <a:xfrm>
            <a:off x="2964982" y="0"/>
            <a:ext cx="6096635" cy="6857999"/>
          </a:xfrm>
          <a:prstGeom prst="rect">
            <a:avLst/>
          </a:prstGeom>
          <a:noFill/>
          <a:ln>
            <a:noFill/>
          </a:ln>
        </p:spPr>
      </p:pic>
      <p:sp>
        <p:nvSpPr>
          <p:cNvPr id="183" name="Shape 183"/>
          <p:cNvSpPr txBox="1"/>
          <p:nvPr/>
        </p:nvSpPr>
        <p:spPr>
          <a:xfrm>
            <a:off x="184525" y="2904325"/>
            <a:ext cx="2680800" cy="2159700"/>
          </a:xfrm>
          <a:prstGeom prst="rect">
            <a:avLst/>
          </a:prstGeom>
          <a:noFill/>
          <a:ln>
            <a:noFill/>
          </a:ln>
        </p:spPr>
        <p:txBody>
          <a:bodyPr wrap="square" lIns="91425" tIns="91425" rIns="91425" bIns="91425" anchor="t" anchorCtr="0">
            <a:noAutofit/>
          </a:bodyPr>
          <a:lstStyle/>
          <a:p>
            <a:pPr lvl="0">
              <a:lnSpc>
                <a:spcPct val="115000"/>
              </a:lnSpc>
              <a:spcBef>
                <a:spcPts val="0"/>
              </a:spcBef>
              <a:buNone/>
            </a:pPr>
            <a:r>
              <a:rPr lang="en-US" sz="1800">
                <a:latin typeface="Helvetica Neue"/>
                <a:ea typeface="Helvetica Neue"/>
                <a:cs typeface="Helvetica Neue"/>
                <a:sym typeface="Helvetica Neue"/>
              </a:rPr>
              <a:t>Example of wireframe homepage from website under development</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Shape 188"/>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lvl="0">
              <a:spcBef>
                <a:spcPts val="0"/>
              </a:spcBef>
              <a:buNone/>
            </a:pPr>
            <a:r>
              <a:rPr lang="en-US" b="1" dirty="0">
                <a:latin typeface="+mj-lt"/>
                <a:ea typeface="Helvetica Neue"/>
                <a:cs typeface="Helvetica Neue"/>
                <a:sym typeface="Helvetica Neue"/>
              </a:rPr>
              <a:t>The LaunchBox Community</a:t>
            </a:r>
          </a:p>
        </p:txBody>
      </p:sp>
      <p:sp>
        <p:nvSpPr>
          <p:cNvPr id="189" name="Shape 189"/>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457200" lvl="0" indent="-381000" rtl="0">
              <a:lnSpc>
                <a:spcPct val="200000"/>
              </a:lnSpc>
              <a:spcBef>
                <a:spcPts val="0"/>
              </a:spcBef>
              <a:spcAft>
                <a:spcPts val="0"/>
              </a:spcAft>
              <a:buSzPct val="100000"/>
              <a:buFont typeface="Helvetica Neue"/>
            </a:pPr>
            <a:r>
              <a:rPr lang="en-US" sz="2400" dirty="0">
                <a:latin typeface="+mn-lt"/>
                <a:ea typeface="Helvetica Neue"/>
                <a:cs typeface="Helvetica Neue"/>
                <a:sym typeface="Helvetica Neue"/>
              </a:rPr>
              <a:t>Recipe for Unity will... </a:t>
            </a:r>
          </a:p>
          <a:p>
            <a:pPr marL="914400" lvl="1" indent="-381000" rtl="0">
              <a:lnSpc>
                <a:spcPct val="150000"/>
              </a:lnSpc>
              <a:spcBef>
                <a:spcPts val="0"/>
              </a:spcBef>
              <a:spcAft>
                <a:spcPts val="0"/>
              </a:spcAft>
              <a:buSzPct val="100000"/>
              <a:buFont typeface="Helvetica Neue"/>
            </a:pPr>
            <a:r>
              <a:rPr lang="en-US" dirty="0">
                <a:latin typeface="+mn-lt"/>
                <a:ea typeface="Helvetica Neue"/>
                <a:cs typeface="Helvetica Neue"/>
                <a:sym typeface="Helvetica Neue"/>
              </a:rPr>
              <a:t>...</a:t>
            </a:r>
            <a:r>
              <a:rPr lang="en-US" sz="2400" dirty="0">
                <a:latin typeface="+mn-lt"/>
                <a:ea typeface="Helvetica Neue"/>
                <a:cs typeface="Helvetica Neue"/>
                <a:sym typeface="Helvetica Neue"/>
              </a:rPr>
              <a:t>contribute to the Lehigh Valle</a:t>
            </a:r>
            <a:r>
              <a:rPr lang="en-US" dirty="0">
                <a:latin typeface="+mn-lt"/>
                <a:ea typeface="Helvetica Neue"/>
                <a:cs typeface="Helvetica Neue"/>
                <a:sym typeface="Helvetica Neue"/>
              </a:rPr>
              <a:t>y</a:t>
            </a:r>
            <a:r>
              <a:rPr lang="en-US" sz="2400" dirty="0">
                <a:latin typeface="+mn-lt"/>
                <a:ea typeface="Helvetica Neue"/>
                <a:cs typeface="Helvetica Neue"/>
                <a:sym typeface="Helvetica Neue"/>
              </a:rPr>
              <a:t> community at large</a:t>
            </a:r>
          </a:p>
          <a:p>
            <a:pPr marL="914400" lvl="1" indent="-381000" rtl="0">
              <a:lnSpc>
                <a:spcPct val="150000"/>
              </a:lnSpc>
              <a:spcBef>
                <a:spcPts val="0"/>
              </a:spcBef>
              <a:spcAft>
                <a:spcPts val="0"/>
              </a:spcAft>
              <a:buSzPct val="100000"/>
              <a:buFont typeface="Helvetica Neue"/>
            </a:pPr>
            <a:r>
              <a:rPr lang="en-US" sz="2400" dirty="0">
                <a:latin typeface="+mn-lt"/>
                <a:ea typeface="Helvetica Neue"/>
                <a:cs typeface="Helvetica Neue"/>
                <a:sym typeface="Helvetica Neue"/>
              </a:rPr>
              <a:t>...work with other LaunchBox participants</a:t>
            </a:r>
          </a:p>
          <a:p>
            <a:pPr marL="914400" lvl="1" indent="-381000">
              <a:lnSpc>
                <a:spcPct val="150000"/>
              </a:lnSpc>
              <a:spcBef>
                <a:spcPts val="0"/>
              </a:spcBef>
              <a:buSzPct val="100000"/>
              <a:buFont typeface="Helvetica Neue"/>
            </a:pPr>
            <a:r>
              <a:rPr lang="en-US" dirty="0">
                <a:latin typeface="+mn-lt"/>
                <a:ea typeface="Helvetica Neue"/>
                <a:cs typeface="Helvetica Neue"/>
                <a:sym typeface="Helvetica Neue"/>
              </a:rPr>
              <a:t>...</a:t>
            </a:r>
            <a:r>
              <a:rPr lang="en-US" sz="2400" dirty="0">
                <a:latin typeface="+mn-lt"/>
                <a:ea typeface="Helvetica Neue"/>
                <a:cs typeface="Helvetica Neue"/>
                <a:sym typeface="Helvetica Neue"/>
              </a:rPr>
              <a:t>credit LaunchBox as an important contributor to the success of our program</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Shape 194"/>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sz="4400" b="1" i="0" u="none" strike="noStrike" cap="none" dirty="0">
                <a:solidFill>
                  <a:schemeClr val="dk1"/>
                </a:solidFill>
                <a:latin typeface="+mj-lt"/>
                <a:ea typeface="Helvetica Neue"/>
                <a:cs typeface="Helvetica Neue"/>
                <a:sym typeface="Helvetica Neue"/>
              </a:rPr>
              <a:t>Summary</a:t>
            </a:r>
            <a:r>
              <a:rPr lang="en-US" b="1" dirty="0">
                <a:latin typeface="+mj-lt"/>
                <a:ea typeface="Helvetica Neue"/>
                <a:cs typeface="Helvetica Neue"/>
                <a:sym typeface="Helvetica Neue"/>
              </a:rPr>
              <a:t>/Conclusion</a:t>
            </a:r>
          </a:p>
        </p:txBody>
      </p:sp>
      <p:sp>
        <p:nvSpPr>
          <p:cNvPr id="195" name="Shape 195"/>
          <p:cNvSpPr txBox="1">
            <a:spLocks noGrp="1"/>
          </p:cNvSpPr>
          <p:nvPr>
            <p:ph type="body" idx="1"/>
          </p:nvPr>
        </p:nvSpPr>
        <p:spPr>
          <a:xfrm>
            <a:off x="838200" y="2570300"/>
            <a:ext cx="10515600" cy="2607900"/>
          </a:xfrm>
          <a:prstGeom prst="rect">
            <a:avLst/>
          </a:prstGeom>
          <a:noFill/>
          <a:ln>
            <a:noFill/>
          </a:ln>
        </p:spPr>
        <p:txBody>
          <a:bodyPr wrap="square" lIns="91425" tIns="45700" rIns="91425" bIns="45700" anchor="t" anchorCtr="0">
            <a:noAutofit/>
          </a:bodyPr>
          <a:lstStyle/>
          <a:p>
            <a:pPr marL="914400" marR="0" lvl="0" indent="457200" algn="l" rtl="0">
              <a:lnSpc>
                <a:spcPct val="150000"/>
              </a:lnSpc>
              <a:spcBef>
                <a:spcPts val="0"/>
              </a:spcBef>
              <a:spcAft>
                <a:spcPts val="0"/>
              </a:spcAft>
              <a:buNone/>
            </a:pPr>
            <a:r>
              <a:rPr lang="en-US" i="1" dirty="0">
                <a:latin typeface="+mn-lt"/>
                <a:ea typeface="Helvetica Neue"/>
                <a:cs typeface="Helvetica Neue"/>
                <a:sym typeface="Helvetica Neue"/>
              </a:rPr>
              <a:t>“If you really want to make a friend, go to someone's house and eat with him... the people who give you their food give you their heart.”</a:t>
            </a:r>
          </a:p>
          <a:p>
            <a:pPr marL="7315200" marR="0" lvl="0" indent="0" algn="l" rtl="0">
              <a:lnSpc>
                <a:spcPct val="150000"/>
              </a:lnSpc>
              <a:spcBef>
                <a:spcPts val="0"/>
              </a:spcBef>
              <a:spcAft>
                <a:spcPts val="0"/>
              </a:spcAft>
              <a:buNone/>
            </a:pPr>
            <a:r>
              <a:rPr lang="en-US" i="1" dirty="0">
                <a:latin typeface="+mn-lt"/>
                <a:ea typeface="Helvetica Neue"/>
                <a:cs typeface="Helvetica Neue"/>
                <a:sym typeface="Helvetica Neue"/>
              </a:rPr>
              <a:t>~ </a:t>
            </a:r>
            <a:r>
              <a:rPr lang="en-US" dirty="0">
                <a:latin typeface="+mn-lt"/>
                <a:ea typeface="Helvetica Neue"/>
                <a:cs typeface="Helvetica Neue"/>
                <a:sym typeface="Helvetica Neue"/>
              </a:rPr>
              <a:t>Cesar Chavez</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a:spLocks noGrp="1"/>
          </p:cNvSpPr>
          <p:nvPr>
            <p:ph type="ctrTitle"/>
          </p:nvPr>
        </p:nvSpPr>
        <p:spPr>
          <a:xfrm>
            <a:off x="1524000" y="1122363"/>
            <a:ext cx="9144000" cy="2387700"/>
          </a:xfrm>
          <a:prstGeom prst="rect">
            <a:avLst/>
          </a:prstGeom>
        </p:spPr>
        <p:txBody>
          <a:bodyPr wrap="square" lIns="91425" tIns="91425" rIns="91425" bIns="91425" anchor="b" anchorCtr="0">
            <a:noAutofit/>
          </a:bodyPr>
          <a:lstStyle/>
          <a:p>
            <a:pPr lvl="0">
              <a:spcBef>
                <a:spcPts val="0"/>
              </a:spcBef>
              <a:buNone/>
            </a:pPr>
            <a:r>
              <a:rPr lang="en-US" b="1" dirty="0">
                <a:latin typeface="+mj-lt"/>
                <a:ea typeface="Helvetica Neue"/>
                <a:cs typeface="Helvetica Neue"/>
                <a:sym typeface="Helvetica Neue"/>
              </a:rPr>
              <a:t>Thank You!</a:t>
            </a:r>
          </a:p>
        </p:txBody>
      </p:sp>
      <p:sp>
        <p:nvSpPr>
          <p:cNvPr id="201" name="Shape 201"/>
          <p:cNvSpPr txBox="1">
            <a:spLocks noGrp="1"/>
          </p:cNvSpPr>
          <p:nvPr>
            <p:ph type="subTitle" idx="1"/>
          </p:nvPr>
        </p:nvSpPr>
        <p:spPr>
          <a:xfrm>
            <a:off x="1524000" y="3602038"/>
            <a:ext cx="9144000" cy="1655700"/>
          </a:xfrm>
          <a:prstGeom prst="rect">
            <a:avLst/>
          </a:prstGeom>
        </p:spPr>
        <p:txBody>
          <a:bodyPr wrap="square" lIns="91425" tIns="91425" rIns="91425" bIns="91425" anchor="t" anchorCtr="0">
            <a:noAutofit/>
          </a:bodyPr>
          <a:lstStyle/>
          <a:p>
            <a:pPr lvl="0">
              <a:spcBef>
                <a:spcPts val="0"/>
              </a:spcBef>
              <a:buNone/>
            </a:pPr>
            <a:r>
              <a:rPr lang="en-US" dirty="0">
                <a:latin typeface="+mn-lt"/>
                <a:ea typeface="Helvetica Neue"/>
                <a:cs typeface="Helvetica Neue"/>
                <a:sym typeface="Helvetica Neue"/>
              </a:rPr>
              <a:t>Questions and Answers</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22222"/>
              <a:buFont typeface="Calibri"/>
              <a:buNone/>
            </a:pPr>
            <a:r>
              <a:rPr lang="en-US" sz="3600" b="1" i="0" u="none" strike="noStrike" cap="none" dirty="0">
                <a:solidFill>
                  <a:schemeClr val="dk1"/>
                </a:solidFill>
                <a:latin typeface="+mj-lt"/>
                <a:ea typeface="Helvetica Neue"/>
                <a:cs typeface="Helvetica Neue"/>
                <a:sym typeface="Helvetica Neue"/>
              </a:rPr>
              <a:t>A Message </a:t>
            </a:r>
            <a:r>
              <a:rPr lang="en-US" sz="3600" b="1" dirty="0">
                <a:latin typeface="+mj-lt"/>
                <a:ea typeface="Helvetica Neue"/>
                <a:cs typeface="Helvetica Neue"/>
                <a:sym typeface="Helvetica Neue"/>
              </a:rPr>
              <a:t>From</a:t>
            </a:r>
            <a:r>
              <a:rPr lang="en-US" sz="3600" b="1" i="0" u="none" strike="noStrike" cap="none" dirty="0">
                <a:solidFill>
                  <a:schemeClr val="dk1"/>
                </a:solidFill>
                <a:latin typeface="+mj-lt"/>
                <a:ea typeface="Helvetica Neue"/>
                <a:cs typeface="Helvetica Neue"/>
                <a:sym typeface="Helvetica Neue"/>
              </a:rPr>
              <a:t> Our Founder</a:t>
            </a:r>
          </a:p>
        </p:txBody>
      </p:sp>
      <p:sp>
        <p:nvSpPr>
          <p:cNvPr id="92" name="Shape 92"/>
          <p:cNvSpPr txBox="1">
            <a:spLocks noGrp="1"/>
          </p:cNvSpPr>
          <p:nvPr>
            <p:ph type="body" idx="1"/>
          </p:nvPr>
        </p:nvSpPr>
        <p:spPr>
          <a:xfrm>
            <a:off x="838200" y="1825625"/>
            <a:ext cx="10515600" cy="4351338"/>
          </a:xfrm>
          <a:prstGeom prst="rect">
            <a:avLst/>
          </a:prstGeom>
          <a:noFill/>
          <a:ln>
            <a:noFill/>
          </a:ln>
        </p:spPr>
        <p:txBody>
          <a:bodyPr wrap="square" lIns="91425" tIns="45700" rIns="91425" bIns="45700" anchor="t" anchorCtr="0">
            <a:noAutofit/>
          </a:bodyPr>
          <a:lstStyle/>
          <a:p>
            <a:pPr marL="228600" marR="0" lvl="0" indent="-203200" algn="l" rtl="0">
              <a:lnSpc>
                <a:spcPct val="90000"/>
              </a:lnSpc>
              <a:spcBef>
                <a:spcPts val="1000"/>
              </a:spcBef>
              <a:buClr>
                <a:schemeClr val="dk1"/>
              </a:buClr>
              <a:buSzPct val="100000"/>
              <a:buFont typeface="Helvetica Neue"/>
              <a:buChar char="•"/>
            </a:pPr>
            <a:r>
              <a:rPr lang="en-US" sz="2400" dirty="0">
                <a:latin typeface="+mj-lt"/>
                <a:ea typeface="Helvetica Neue"/>
                <a:cs typeface="Helvetica Neue"/>
                <a:sym typeface="Helvetica Neue"/>
              </a:rPr>
              <a:t>Sue </a:t>
            </a:r>
            <a:r>
              <a:rPr lang="en-US" sz="2400" dirty="0" err="1">
                <a:latin typeface="+mj-lt"/>
                <a:ea typeface="Helvetica Neue"/>
                <a:cs typeface="Helvetica Neue"/>
                <a:sym typeface="Helvetica Neue"/>
              </a:rPr>
              <a:t>Wolper</a:t>
            </a:r>
            <a:r>
              <a:rPr lang="en-US" sz="2400" dirty="0">
                <a:latin typeface="+mj-lt"/>
                <a:ea typeface="Helvetica Neue"/>
                <a:cs typeface="Helvetica Neue"/>
                <a:sym typeface="Helvetica Neue"/>
              </a:rPr>
              <a:t>, Founder and Executive Director of Recipe for Unity</a:t>
            </a:r>
          </a:p>
        </p:txBody>
      </p:sp>
      <p:pic>
        <p:nvPicPr>
          <p:cNvPr id="2" name="Launchbox.TRIM-2.mp4">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106202" y="2429552"/>
            <a:ext cx="7048072" cy="3964541"/>
          </a:xfrm>
          <a:prstGeom prst="rect">
            <a:avLst/>
          </a:prstGeom>
        </p:spPr>
      </p:pic>
      <p:sp>
        <p:nvSpPr>
          <p:cNvPr id="3" name="TextBox 2"/>
          <p:cNvSpPr txBox="1"/>
          <p:nvPr/>
        </p:nvSpPr>
        <p:spPr>
          <a:xfrm>
            <a:off x="9246742" y="6131640"/>
            <a:ext cx="1284270" cy="307777"/>
          </a:xfrm>
          <a:prstGeom prst="rect">
            <a:avLst/>
          </a:prstGeom>
          <a:noFill/>
        </p:spPr>
        <p:txBody>
          <a:bodyPr wrap="square" rtlCol="0">
            <a:spAutoFit/>
          </a:bodyPr>
          <a:lstStyle/>
          <a:p>
            <a:r>
              <a:rPr lang="en-US" dirty="0" smtClean="0">
                <a:hlinkClick r:id="rId6"/>
              </a:rPr>
              <a:t>YouTube Link</a:t>
            </a:r>
            <a:endParaRPr lang="en-US" dirty="0"/>
          </a:p>
        </p:txBody>
      </p:sp>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Shape 99"/>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lvl="0">
              <a:spcBef>
                <a:spcPts val="0"/>
              </a:spcBef>
              <a:buNone/>
            </a:pPr>
            <a:r>
              <a:rPr lang="en-US" b="1">
                <a:latin typeface="+mj-lt"/>
                <a:ea typeface="Helvetica Neue"/>
                <a:cs typeface="Helvetica Neue"/>
                <a:sym typeface="Helvetica Neue"/>
              </a:rPr>
              <a:t>Presenting Today</a:t>
            </a:r>
          </a:p>
        </p:txBody>
      </p:sp>
      <p:sp>
        <p:nvSpPr>
          <p:cNvPr id="100" name="Shape 100"/>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457200" lvl="0" indent="-406400" rtl="0">
              <a:lnSpc>
                <a:spcPct val="150000"/>
              </a:lnSpc>
              <a:spcBef>
                <a:spcPts val="0"/>
              </a:spcBef>
              <a:spcAft>
                <a:spcPts val="1000"/>
              </a:spcAft>
              <a:buSzPct val="100000"/>
              <a:buFont typeface="Helvetica Neue"/>
            </a:pPr>
            <a:r>
              <a:rPr lang="en-US" b="1" dirty="0">
                <a:latin typeface="+mn-lt"/>
                <a:ea typeface="Helvetica Neue"/>
                <a:cs typeface="Helvetica Neue"/>
                <a:sym typeface="Helvetica Neue"/>
              </a:rPr>
              <a:t>Paul </a:t>
            </a:r>
            <a:r>
              <a:rPr lang="en-US" b="1" dirty="0" err="1">
                <a:latin typeface="+mn-lt"/>
                <a:ea typeface="Helvetica Neue"/>
                <a:cs typeface="Helvetica Neue"/>
                <a:sym typeface="Helvetica Neue"/>
              </a:rPr>
              <a:t>Gundlach</a:t>
            </a:r>
            <a:r>
              <a:rPr lang="en-US" dirty="0">
                <a:latin typeface="+mn-lt"/>
                <a:ea typeface="Helvetica Neue"/>
                <a:cs typeface="Helvetica Neue"/>
                <a:sym typeface="Helvetica Neue"/>
              </a:rPr>
              <a:t> - former Young &amp; Rubicam advertising executive, Recipe for Unity board member </a:t>
            </a:r>
          </a:p>
          <a:p>
            <a:pPr marL="457200" lvl="0" indent="-406400">
              <a:lnSpc>
                <a:spcPct val="150000"/>
              </a:lnSpc>
              <a:spcBef>
                <a:spcPts val="0"/>
              </a:spcBef>
              <a:buSzPct val="100000"/>
              <a:buFont typeface="Helvetica Neue"/>
            </a:pPr>
            <a:r>
              <a:rPr lang="en-US" b="1" dirty="0">
                <a:latin typeface="+mn-lt"/>
                <a:ea typeface="Helvetica Neue"/>
                <a:cs typeface="Helvetica Neue"/>
                <a:sym typeface="Helvetica Neue"/>
              </a:rPr>
              <a:t>Matt Alexander </a:t>
            </a:r>
            <a:r>
              <a:rPr lang="en-US" dirty="0">
                <a:latin typeface="+mn-lt"/>
                <a:ea typeface="Helvetica Neue"/>
                <a:cs typeface="Helvetica Neue"/>
                <a:sym typeface="Helvetica Neue"/>
              </a:rPr>
              <a:t>- Co-editor and Art Director for Recipe for Unity</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Shape 105"/>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b="1" dirty="0">
                <a:latin typeface="+mj-lt"/>
                <a:ea typeface="Helvetica Neue"/>
                <a:cs typeface="Helvetica Neue"/>
                <a:sym typeface="Helvetica Neue"/>
              </a:rPr>
              <a:t>The </a:t>
            </a:r>
            <a:r>
              <a:rPr lang="en-US" sz="4400" b="1" i="0" u="none" strike="noStrike" cap="none" dirty="0">
                <a:solidFill>
                  <a:schemeClr val="dk1"/>
                </a:solidFill>
                <a:latin typeface="+mj-lt"/>
                <a:ea typeface="Helvetica Neue"/>
                <a:cs typeface="Helvetica Neue"/>
                <a:sym typeface="Helvetica Neue"/>
              </a:rPr>
              <a:t>Problem</a:t>
            </a:r>
          </a:p>
        </p:txBody>
      </p:sp>
      <p:sp>
        <p:nvSpPr>
          <p:cNvPr id="106" name="Shape 106"/>
          <p:cNvSpPr txBox="1">
            <a:spLocks noGrp="1"/>
          </p:cNvSpPr>
          <p:nvPr>
            <p:ph type="body" idx="1"/>
          </p:nvPr>
        </p:nvSpPr>
        <p:spPr>
          <a:xfrm>
            <a:off x="838200" y="1825625"/>
            <a:ext cx="10515600" cy="4351338"/>
          </a:xfrm>
          <a:prstGeom prst="rect">
            <a:avLst/>
          </a:prstGeom>
          <a:noFill/>
          <a:ln>
            <a:noFill/>
          </a:ln>
        </p:spPr>
        <p:txBody>
          <a:bodyPr wrap="square" lIns="91425" tIns="45700" rIns="91425" bIns="45700" anchor="t" anchorCtr="0">
            <a:noAutofit/>
          </a:bodyPr>
          <a:lstStyle/>
          <a:p>
            <a:pPr marL="457200" marR="0" lvl="0" indent="-393700" algn="l" rtl="0">
              <a:lnSpc>
                <a:spcPct val="200000"/>
              </a:lnSpc>
              <a:spcBef>
                <a:spcPts val="0"/>
              </a:spcBef>
              <a:spcAft>
                <a:spcPts val="0"/>
              </a:spcAft>
              <a:buSzPct val="100000"/>
              <a:buFont typeface="Helvetica Neue"/>
            </a:pPr>
            <a:r>
              <a:rPr lang="en-US" sz="2600" dirty="0">
                <a:latin typeface="+mn-lt"/>
                <a:ea typeface="Helvetica Neue"/>
                <a:cs typeface="Helvetica Neue"/>
                <a:sym typeface="Helvetica Neue"/>
              </a:rPr>
              <a:t>America is divided and siloed</a:t>
            </a:r>
          </a:p>
          <a:p>
            <a:pPr marL="457200" marR="0" lvl="0" indent="-393700" algn="l" rtl="0">
              <a:lnSpc>
                <a:spcPct val="200000"/>
              </a:lnSpc>
              <a:spcBef>
                <a:spcPts val="0"/>
              </a:spcBef>
              <a:spcAft>
                <a:spcPts val="0"/>
              </a:spcAft>
              <a:buSzPct val="100000"/>
              <a:buFont typeface="Helvetica Neue"/>
            </a:pPr>
            <a:r>
              <a:rPr lang="en-US" sz="2600" dirty="0">
                <a:latin typeface="+mn-lt"/>
                <a:ea typeface="Helvetica Neue"/>
                <a:cs typeface="Helvetica Neue"/>
                <a:sym typeface="Helvetica Neue"/>
              </a:rPr>
              <a:t>Political climate has emboldened hatred and divisiveness</a:t>
            </a:r>
          </a:p>
          <a:p>
            <a:pPr marL="457200" marR="0" lvl="0" indent="-393700" algn="l" rtl="0">
              <a:lnSpc>
                <a:spcPct val="200000"/>
              </a:lnSpc>
              <a:spcBef>
                <a:spcPts val="0"/>
              </a:spcBef>
              <a:spcAft>
                <a:spcPts val="0"/>
              </a:spcAft>
              <a:buSzPct val="100000"/>
              <a:buFont typeface="Helvetica Neue"/>
            </a:pPr>
            <a:r>
              <a:rPr lang="en-US" sz="2600" dirty="0">
                <a:latin typeface="+mn-lt"/>
                <a:ea typeface="Helvetica Neue"/>
                <a:cs typeface="Helvetica Neue"/>
                <a:sym typeface="Helvetica Neue"/>
              </a:rPr>
              <a:t>Silos breed “tribes”/factions, which hinders understanding and </a:t>
            </a:r>
            <a:br>
              <a:rPr lang="en-US" sz="2600" dirty="0">
                <a:latin typeface="+mn-lt"/>
                <a:ea typeface="Helvetica Neue"/>
                <a:cs typeface="Helvetica Neue"/>
                <a:sym typeface="Helvetica Neue"/>
              </a:rPr>
            </a:br>
            <a:r>
              <a:rPr lang="en-US" sz="2600" dirty="0">
                <a:latin typeface="+mn-lt"/>
                <a:ea typeface="Helvetica Neue"/>
                <a:cs typeface="Helvetica Neue"/>
                <a:sym typeface="Helvetica Neue"/>
              </a:rPr>
              <a:t>open dialogue</a:t>
            </a:r>
          </a:p>
          <a:p>
            <a:pPr marL="457200" lvl="0" indent="-393700" rtl="0">
              <a:lnSpc>
                <a:spcPct val="200000"/>
              </a:lnSpc>
              <a:spcBef>
                <a:spcPts val="0"/>
              </a:spcBef>
              <a:buSzPct val="100000"/>
              <a:buFont typeface="Helvetica Neue"/>
            </a:pPr>
            <a:r>
              <a:rPr lang="en-US" sz="2600" dirty="0">
                <a:latin typeface="+mn-lt"/>
                <a:ea typeface="Helvetica Neue"/>
                <a:cs typeface="Helvetica Neue"/>
                <a:sym typeface="Helvetica Neue"/>
              </a:rPr>
              <a:t>Judgment: labels of “us” and “them”</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lvl="0">
              <a:spcBef>
                <a:spcPts val="0"/>
              </a:spcBef>
              <a:buNone/>
            </a:pPr>
            <a:r>
              <a:rPr lang="en-US" b="1" dirty="0">
                <a:latin typeface="+mj-lt"/>
                <a:ea typeface="Helvetica Neue"/>
                <a:cs typeface="Helvetica Neue"/>
                <a:sym typeface="Helvetica Neue"/>
              </a:rPr>
              <a:t>The Solution</a:t>
            </a:r>
          </a:p>
        </p:txBody>
      </p:sp>
      <p:sp>
        <p:nvSpPr>
          <p:cNvPr id="112" name="Shape 112"/>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lvl="0" rtl="0">
              <a:lnSpc>
                <a:spcPct val="150000"/>
              </a:lnSpc>
              <a:spcBef>
                <a:spcPts val="0"/>
              </a:spcBef>
              <a:spcAft>
                <a:spcPts val="0"/>
              </a:spcAft>
              <a:buSzPct val="100000"/>
              <a:buFont typeface="Helvetica Neue"/>
            </a:pPr>
            <a:r>
              <a:rPr lang="en-US" sz="2600" dirty="0">
                <a:latin typeface="+mn-lt"/>
                <a:ea typeface="Helvetica Neue"/>
                <a:cs typeface="Helvetica Neue"/>
                <a:sym typeface="Helvetica Neue"/>
              </a:rPr>
              <a:t> Bring people together around food!</a:t>
            </a:r>
          </a:p>
          <a:p>
            <a:pPr marL="685800" marR="0" lvl="1" indent="-241300" algn="l" rtl="0">
              <a:lnSpc>
                <a:spcPct val="150000"/>
              </a:lnSpc>
              <a:spcBef>
                <a:spcPts val="0"/>
              </a:spcBef>
              <a:spcAft>
                <a:spcPts val="0"/>
              </a:spcAft>
              <a:buClr>
                <a:schemeClr val="dk1"/>
              </a:buClr>
              <a:buSzPct val="100000"/>
              <a:buFont typeface="Helvetica Neue"/>
            </a:pPr>
            <a:r>
              <a:rPr lang="en-US" sz="2600" dirty="0">
                <a:latin typeface="+mn-lt"/>
                <a:ea typeface="Helvetica Neue"/>
                <a:cs typeface="Helvetica Neue"/>
                <a:sym typeface="Helvetica Neue"/>
              </a:rPr>
              <a:t>Food = something we all share</a:t>
            </a:r>
          </a:p>
          <a:p>
            <a:pPr marL="685800" marR="0" lvl="1" indent="-241300" algn="l" rtl="0">
              <a:lnSpc>
                <a:spcPct val="150000"/>
              </a:lnSpc>
              <a:spcBef>
                <a:spcPts val="0"/>
              </a:spcBef>
              <a:spcAft>
                <a:spcPts val="0"/>
              </a:spcAft>
              <a:buClr>
                <a:schemeClr val="dk1"/>
              </a:buClr>
              <a:buSzPct val="100000"/>
              <a:buFont typeface="Helvetica Neue"/>
            </a:pPr>
            <a:r>
              <a:rPr lang="en-US" sz="2600" dirty="0">
                <a:latin typeface="+mn-lt"/>
                <a:ea typeface="Helvetica Neue"/>
                <a:cs typeface="Helvetica Neue"/>
                <a:sym typeface="Helvetica Neue"/>
              </a:rPr>
              <a:t>Food = comes with stories that help identify each of us</a:t>
            </a:r>
          </a:p>
          <a:p>
            <a:pPr marL="685800" marR="0" lvl="1" indent="-241300" algn="l" rtl="0">
              <a:lnSpc>
                <a:spcPct val="150000"/>
              </a:lnSpc>
              <a:spcBef>
                <a:spcPts val="0"/>
              </a:spcBef>
              <a:spcAft>
                <a:spcPts val="0"/>
              </a:spcAft>
              <a:buClr>
                <a:schemeClr val="dk1"/>
              </a:buClr>
              <a:buSzPct val="100000"/>
              <a:buFont typeface="Helvetica Neue"/>
            </a:pPr>
            <a:r>
              <a:rPr lang="en-US" sz="2600" dirty="0">
                <a:latin typeface="+mn-lt"/>
                <a:ea typeface="Helvetica Neue"/>
                <a:cs typeface="Helvetica Neue"/>
                <a:sym typeface="Helvetica Neue"/>
              </a:rPr>
              <a:t>Food = something that has a unique ability to bring people together</a:t>
            </a:r>
          </a:p>
          <a:p>
            <a:pPr marL="0" lvl="0" indent="0" rtl="0">
              <a:lnSpc>
                <a:spcPct val="70000"/>
              </a:lnSpc>
              <a:spcBef>
                <a:spcPts val="0"/>
              </a:spcBef>
              <a:buNone/>
            </a:pPr>
            <a:endParaRPr sz="3000" dirty="0">
              <a:latin typeface="+mn-lt"/>
              <a:ea typeface="Helvetica Neue"/>
              <a:cs typeface="Helvetica Neue"/>
              <a:sym typeface="Helvetica Neue"/>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Shape 117"/>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lvl="0">
              <a:spcBef>
                <a:spcPts val="0"/>
              </a:spcBef>
              <a:buNone/>
            </a:pPr>
            <a:r>
              <a:rPr lang="en-US" b="1" dirty="0">
                <a:latin typeface="+mj-lt"/>
                <a:ea typeface="Helvetica Neue"/>
                <a:cs typeface="Helvetica Neue"/>
                <a:sym typeface="Helvetica Neue"/>
              </a:rPr>
              <a:t>Proofs of Concept</a:t>
            </a:r>
          </a:p>
        </p:txBody>
      </p:sp>
      <p:sp>
        <p:nvSpPr>
          <p:cNvPr id="118" name="Shape 118"/>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marL="457200" lvl="0" indent="-457200" rtl="0">
              <a:lnSpc>
                <a:spcPct val="200000"/>
              </a:lnSpc>
              <a:spcBef>
                <a:spcPts val="0"/>
              </a:spcBef>
              <a:spcAft>
                <a:spcPts val="0"/>
              </a:spcAft>
              <a:buSzPct val="100000"/>
              <a:buFont typeface="Helvetica Neue"/>
            </a:pPr>
            <a:r>
              <a:rPr lang="en-US" sz="3600" dirty="0">
                <a:latin typeface="+mn-lt"/>
                <a:ea typeface="Helvetica Neue"/>
                <a:cs typeface="Helvetica Neue"/>
                <a:sym typeface="Helvetica Neue"/>
              </a:rPr>
              <a:t>Derek Black</a:t>
            </a:r>
          </a:p>
          <a:p>
            <a:pPr marL="457200" lvl="0" indent="-457200" rtl="0">
              <a:lnSpc>
                <a:spcPct val="200000"/>
              </a:lnSpc>
              <a:spcBef>
                <a:spcPts val="0"/>
              </a:spcBef>
              <a:spcAft>
                <a:spcPts val="0"/>
              </a:spcAft>
              <a:buSzPct val="100000"/>
              <a:buFont typeface="Helvetica Neue"/>
            </a:pPr>
            <a:r>
              <a:rPr lang="en-US" sz="3600" dirty="0">
                <a:latin typeface="+mn-lt"/>
                <a:ea typeface="Helvetica Neue"/>
                <a:cs typeface="Helvetica Neue"/>
                <a:sym typeface="Helvetica Neue"/>
              </a:rPr>
              <a:t>2013, York</a:t>
            </a:r>
          </a:p>
          <a:p>
            <a:pPr marL="457200" lvl="0" indent="-457200">
              <a:lnSpc>
                <a:spcPct val="200000"/>
              </a:lnSpc>
              <a:spcBef>
                <a:spcPts val="0"/>
              </a:spcBef>
              <a:buSzPct val="100000"/>
              <a:buFont typeface="Helvetica Neue"/>
            </a:pPr>
            <a:r>
              <a:rPr lang="en-US" sz="3600" dirty="0">
                <a:latin typeface="+mn-lt"/>
                <a:ea typeface="Helvetica Neue"/>
                <a:cs typeface="Helvetica Neue"/>
                <a:sym typeface="Helvetica Neue"/>
              </a:rPr>
              <a:t>Culinary diplomacy, 1988</a:t>
            </a:r>
          </a:p>
        </p:txBody>
      </p:sp>
      <p:pic>
        <p:nvPicPr>
          <p:cNvPr id="119" name="Shape 119"/>
          <p:cNvPicPr preferRelativeResize="0"/>
          <p:nvPr/>
        </p:nvPicPr>
        <p:blipFill>
          <a:blip r:embed="rId3">
            <a:alphaModFix/>
          </a:blip>
          <a:stretch>
            <a:fillRect/>
          </a:stretch>
        </p:blipFill>
        <p:spPr>
          <a:xfrm>
            <a:off x="8747725" y="924875"/>
            <a:ext cx="2163875" cy="1442575"/>
          </a:xfrm>
          <a:prstGeom prst="rect">
            <a:avLst/>
          </a:prstGeom>
          <a:noFill/>
          <a:ln>
            <a:noFill/>
          </a:ln>
        </p:spPr>
      </p:pic>
      <p:pic>
        <p:nvPicPr>
          <p:cNvPr id="120" name="Shape 120"/>
          <p:cNvPicPr preferRelativeResize="0"/>
          <p:nvPr/>
        </p:nvPicPr>
        <p:blipFill>
          <a:blip r:embed="rId4">
            <a:alphaModFix/>
          </a:blip>
          <a:stretch>
            <a:fillRect/>
          </a:stretch>
        </p:blipFill>
        <p:spPr>
          <a:xfrm>
            <a:off x="8400913" y="2607488"/>
            <a:ext cx="2857500" cy="1895475"/>
          </a:xfrm>
          <a:prstGeom prst="rect">
            <a:avLst/>
          </a:prstGeom>
          <a:noFill/>
          <a:ln>
            <a:noFill/>
          </a:ln>
        </p:spPr>
      </p:pic>
      <p:pic>
        <p:nvPicPr>
          <p:cNvPr id="121" name="Shape 121"/>
          <p:cNvPicPr preferRelativeResize="0"/>
          <p:nvPr/>
        </p:nvPicPr>
        <p:blipFill>
          <a:blip r:embed="rId5">
            <a:alphaModFix/>
          </a:blip>
          <a:stretch>
            <a:fillRect/>
          </a:stretch>
        </p:blipFill>
        <p:spPr>
          <a:xfrm>
            <a:off x="8587013" y="4743024"/>
            <a:ext cx="2485299" cy="1658176"/>
          </a:xfrm>
          <a:prstGeom prst="rect">
            <a:avLst/>
          </a:prstGeom>
          <a:noFill/>
          <a:ln>
            <a:noFill/>
          </a:ln>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Shape 126"/>
          <p:cNvSpPr txBox="1">
            <a:spLocks noGrp="1"/>
          </p:cNvSpPr>
          <p:nvPr>
            <p:ph type="title"/>
          </p:nvPr>
        </p:nvSpPr>
        <p:spPr>
          <a:xfrm>
            <a:off x="838200" y="365125"/>
            <a:ext cx="10515600" cy="1325563"/>
          </a:xfrm>
          <a:prstGeom prst="rect">
            <a:avLst/>
          </a:prstGeom>
          <a:noFill/>
          <a:ln>
            <a:noFill/>
          </a:ln>
        </p:spPr>
        <p:txBody>
          <a:bodyPr wrap="square" lIns="91425" tIns="45700" rIns="91425" bIns="45700" anchor="ctr" anchorCtr="0">
            <a:noAutofit/>
          </a:bodyPr>
          <a:lstStyle/>
          <a:p>
            <a:pPr marL="0" marR="0" lvl="0" indent="-69850" algn="l" rtl="0">
              <a:lnSpc>
                <a:spcPct val="90000"/>
              </a:lnSpc>
              <a:spcBef>
                <a:spcPts val="0"/>
              </a:spcBef>
              <a:buClr>
                <a:schemeClr val="dk1"/>
              </a:buClr>
              <a:buSzPct val="25000"/>
              <a:buFont typeface="Arial"/>
              <a:buNone/>
            </a:pPr>
            <a:r>
              <a:rPr lang="en-US" b="1" dirty="0">
                <a:latin typeface="+mj-lt"/>
                <a:ea typeface="Helvetica Neue"/>
                <a:cs typeface="Helvetica Neue"/>
                <a:sym typeface="Helvetica Neue"/>
              </a:rPr>
              <a:t>Recipe for Unity</a:t>
            </a:r>
            <a:r>
              <a:rPr lang="en-US" sz="3000" b="1" baseline="30000" dirty="0">
                <a:latin typeface="+mj-lt"/>
                <a:ea typeface="Helvetica Neue"/>
                <a:cs typeface="Helvetica Neue"/>
                <a:sym typeface="Helvetica Neue"/>
              </a:rPr>
              <a:t>™</a:t>
            </a:r>
            <a:r>
              <a:rPr lang="en-US" sz="4800" b="1" dirty="0">
                <a:latin typeface="+mj-lt"/>
              </a:rPr>
              <a:t> </a:t>
            </a:r>
            <a:r>
              <a:rPr lang="en-US" b="1" dirty="0">
                <a:latin typeface="+mj-lt"/>
                <a:ea typeface="Helvetica Neue"/>
                <a:cs typeface="Helvetica Neue"/>
                <a:sym typeface="Helvetica Neue"/>
              </a:rPr>
              <a:t>- </a:t>
            </a:r>
            <a:r>
              <a:rPr lang="en-US" sz="4400" b="1" i="0" u="none" strike="noStrike" cap="none" dirty="0">
                <a:solidFill>
                  <a:schemeClr val="dk1"/>
                </a:solidFill>
                <a:latin typeface="+mj-lt"/>
                <a:ea typeface="Helvetica Neue"/>
                <a:cs typeface="Helvetica Neue"/>
                <a:sym typeface="Helvetica Neue"/>
              </a:rPr>
              <a:t>Business Concept</a:t>
            </a:r>
          </a:p>
        </p:txBody>
      </p:sp>
      <p:sp>
        <p:nvSpPr>
          <p:cNvPr id="127" name="Shape 127"/>
          <p:cNvSpPr txBox="1">
            <a:spLocks noGrp="1"/>
          </p:cNvSpPr>
          <p:nvPr>
            <p:ph type="body" idx="1"/>
          </p:nvPr>
        </p:nvSpPr>
        <p:spPr>
          <a:xfrm>
            <a:off x="838200" y="1825625"/>
            <a:ext cx="10515600" cy="4351338"/>
          </a:xfrm>
          <a:prstGeom prst="rect">
            <a:avLst/>
          </a:prstGeom>
          <a:noFill/>
          <a:ln>
            <a:noFill/>
          </a:ln>
        </p:spPr>
        <p:txBody>
          <a:bodyPr wrap="square" lIns="91425" tIns="45700" rIns="91425" bIns="45700" anchor="t" anchorCtr="0">
            <a:noAutofit/>
          </a:bodyPr>
          <a:lstStyle/>
          <a:p>
            <a:pPr marL="457200" lvl="0" indent="-387350" rtl="0">
              <a:lnSpc>
                <a:spcPct val="150000"/>
              </a:lnSpc>
              <a:spcBef>
                <a:spcPts val="0"/>
              </a:spcBef>
              <a:spcAft>
                <a:spcPts val="0"/>
              </a:spcAft>
              <a:buSzPct val="100000"/>
              <a:buFont typeface="Helvetica Neue"/>
            </a:pPr>
            <a:r>
              <a:rPr lang="en-US" sz="2400" dirty="0">
                <a:latin typeface="+mn-lt"/>
                <a:ea typeface="Helvetica Neue"/>
                <a:cs typeface="Helvetica Neue"/>
                <a:sym typeface="Helvetica Neue"/>
              </a:rPr>
              <a:t>Mission: </a:t>
            </a:r>
            <a:r>
              <a:rPr lang="en-US" sz="2400" b="1" dirty="0">
                <a:latin typeface="+mn-lt"/>
                <a:ea typeface="Helvetica Neue"/>
                <a:cs typeface="Helvetica Neue"/>
                <a:sym typeface="Helvetica Neue"/>
              </a:rPr>
              <a:t>“To foster and facilitate conversations about diversity, equity, and inclusion using food as a catalyst to bring people together”</a:t>
            </a:r>
          </a:p>
          <a:p>
            <a:pPr marL="457200" lvl="0" indent="-387350" rtl="0">
              <a:lnSpc>
                <a:spcPct val="150000"/>
              </a:lnSpc>
              <a:spcBef>
                <a:spcPts val="0"/>
              </a:spcBef>
              <a:spcAft>
                <a:spcPts val="0"/>
              </a:spcAft>
              <a:buSzPct val="100000"/>
              <a:buFont typeface="Helvetica Neue"/>
            </a:pPr>
            <a:r>
              <a:rPr lang="en-US" sz="2400" dirty="0">
                <a:latin typeface="+mn-lt"/>
                <a:ea typeface="Helvetica Neue"/>
                <a:cs typeface="Helvetica Neue"/>
                <a:sym typeface="Helvetica Neue"/>
              </a:rPr>
              <a:t>Unique, fact- and data-based approach to encourage unity</a:t>
            </a:r>
          </a:p>
          <a:p>
            <a:pPr marL="457200" lvl="0" indent="-387350" rtl="0">
              <a:lnSpc>
                <a:spcPct val="150000"/>
              </a:lnSpc>
              <a:spcBef>
                <a:spcPts val="0"/>
              </a:spcBef>
              <a:spcAft>
                <a:spcPts val="0"/>
              </a:spcAft>
              <a:buSzPct val="100000"/>
              <a:buFont typeface="Helvetica Neue"/>
            </a:pPr>
            <a:r>
              <a:rPr lang="en-US" sz="2400" dirty="0">
                <a:latin typeface="+mn-lt"/>
                <a:ea typeface="Helvetica Neue"/>
                <a:cs typeface="Helvetica Neue"/>
                <a:sym typeface="Helvetica Neue"/>
              </a:rPr>
              <a:t>Web-based, building a site to serve as both a community hub and a resource center</a:t>
            </a:r>
          </a:p>
          <a:p>
            <a:pPr marL="457200" lvl="0" indent="-406400" rtl="0">
              <a:lnSpc>
                <a:spcPct val="150000"/>
              </a:lnSpc>
              <a:spcBef>
                <a:spcPts val="0"/>
              </a:spcBef>
              <a:buSzPct val="112000"/>
              <a:buFont typeface="Helvetica Neue"/>
            </a:pPr>
            <a:r>
              <a:rPr lang="en-US" sz="2400" dirty="0">
                <a:latin typeface="+mn-lt"/>
                <a:ea typeface="Helvetica Neue"/>
                <a:cs typeface="Helvetica Neue"/>
                <a:sym typeface="Helvetica Neue"/>
              </a:rPr>
              <a:t>Help create environments that make people comfortable with conversation             </a:t>
            </a:r>
            <a:endParaRPr sz="2400" dirty="0">
              <a:latin typeface="+mn-lt"/>
              <a:ea typeface="Helvetica Neue"/>
              <a:cs typeface="Helvetica Neue"/>
              <a:sym typeface="Helvetica Neue"/>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title"/>
          </p:nvPr>
        </p:nvSpPr>
        <p:spPr>
          <a:xfrm>
            <a:off x="838200" y="365125"/>
            <a:ext cx="10515600" cy="1325700"/>
          </a:xfrm>
          <a:prstGeom prst="rect">
            <a:avLst/>
          </a:prstGeom>
          <a:noFill/>
          <a:ln>
            <a:noFill/>
          </a:ln>
        </p:spPr>
        <p:txBody>
          <a:bodyPr wrap="square" lIns="91425" tIns="45700" rIns="91425" bIns="45700" anchor="ctr" anchorCtr="0">
            <a:noAutofit/>
          </a:bodyPr>
          <a:lstStyle/>
          <a:p>
            <a:pPr marL="0" marR="0" lvl="0" indent="-279400" algn="l" rtl="0">
              <a:lnSpc>
                <a:spcPct val="90000"/>
              </a:lnSpc>
              <a:spcBef>
                <a:spcPts val="0"/>
              </a:spcBef>
              <a:buClr>
                <a:schemeClr val="dk1"/>
              </a:buClr>
              <a:buSzPct val="100000"/>
              <a:buFont typeface="Calibri"/>
              <a:buNone/>
            </a:pPr>
            <a:r>
              <a:rPr lang="en-US" b="1" dirty="0">
                <a:latin typeface="+mj-lt"/>
                <a:ea typeface="Helvetica Neue"/>
                <a:cs typeface="Helvetica Neue"/>
                <a:sym typeface="Helvetica Neue"/>
              </a:rPr>
              <a:t>Recipe for Unity</a:t>
            </a:r>
            <a:r>
              <a:rPr lang="en-US" sz="3000" b="1" baseline="30000" dirty="0">
                <a:latin typeface="+mj-lt"/>
                <a:ea typeface="Helvetica Neue"/>
                <a:cs typeface="Helvetica Neue"/>
                <a:sym typeface="Helvetica Neue"/>
              </a:rPr>
              <a:t>™</a:t>
            </a:r>
            <a:r>
              <a:rPr lang="en-US" b="1" dirty="0">
                <a:latin typeface="+mj-lt"/>
                <a:ea typeface="Helvetica Neue"/>
                <a:cs typeface="Helvetica Neue"/>
                <a:sym typeface="Helvetica Neue"/>
              </a:rPr>
              <a:t> - Approach</a:t>
            </a:r>
          </a:p>
        </p:txBody>
      </p:sp>
      <p:sp>
        <p:nvSpPr>
          <p:cNvPr id="133" name="Shape 133"/>
          <p:cNvSpPr txBox="1">
            <a:spLocks noGrp="1"/>
          </p:cNvSpPr>
          <p:nvPr>
            <p:ph type="body" idx="1"/>
          </p:nvPr>
        </p:nvSpPr>
        <p:spPr>
          <a:xfrm>
            <a:off x="838200" y="1825625"/>
            <a:ext cx="10515600" cy="4351200"/>
          </a:xfrm>
          <a:prstGeom prst="rect">
            <a:avLst/>
          </a:prstGeom>
          <a:noFill/>
          <a:ln>
            <a:noFill/>
          </a:ln>
        </p:spPr>
        <p:txBody>
          <a:bodyPr wrap="square" lIns="91425" tIns="45700" rIns="91425" bIns="45700" anchor="t" anchorCtr="0">
            <a:noAutofit/>
          </a:bodyPr>
          <a:lstStyle/>
          <a:p>
            <a:pPr marL="457200" lvl="0" indent="-406400" rtl="0">
              <a:lnSpc>
                <a:spcPct val="150000"/>
              </a:lnSpc>
              <a:spcBef>
                <a:spcPts val="0"/>
              </a:spcBef>
              <a:spcAft>
                <a:spcPts val="0"/>
              </a:spcAft>
              <a:buSzPct val="100000"/>
              <a:buFont typeface="Helvetica Neue"/>
            </a:pPr>
            <a:r>
              <a:rPr lang="en-US" dirty="0">
                <a:latin typeface="+mn-lt"/>
                <a:ea typeface="Helvetica Neue"/>
                <a:cs typeface="Helvetica Neue"/>
                <a:sym typeface="Helvetica Neue"/>
              </a:rPr>
              <a:t>Achieve scale by using a “teach the teachers” model</a:t>
            </a:r>
          </a:p>
          <a:p>
            <a:pPr marL="457200" lvl="0" indent="-406400" rtl="0">
              <a:lnSpc>
                <a:spcPct val="150000"/>
              </a:lnSpc>
              <a:spcBef>
                <a:spcPts val="0"/>
              </a:spcBef>
              <a:spcAft>
                <a:spcPts val="0"/>
              </a:spcAft>
              <a:buSzPct val="100000"/>
              <a:buFont typeface="Helvetica Neue"/>
            </a:pPr>
            <a:r>
              <a:rPr lang="en-US" dirty="0">
                <a:latin typeface="+mn-lt"/>
                <a:ea typeface="Helvetica Neue"/>
                <a:cs typeface="Helvetica Neue"/>
                <a:sym typeface="Helvetica Neue"/>
              </a:rPr>
              <a:t>Promote via search, social media, and community involvement</a:t>
            </a:r>
          </a:p>
          <a:p>
            <a:pPr marL="457200" lvl="0" indent="-406400" rtl="0">
              <a:lnSpc>
                <a:spcPct val="150000"/>
              </a:lnSpc>
              <a:spcBef>
                <a:spcPts val="0"/>
              </a:spcBef>
              <a:buSzPct val="100000"/>
              <a:buFont typeface="Helvetica Neue"/>
            </a:pPr>
            <a:r>
              <a:rPr lang="en-US" dirty="0">
                <a:latin typeface="+mn-lt"/>
                <a:ea typeface="Helvetica Neue"/>
                <a:cs typeface="Helvetica Neue"/>
                <a:sym typeface="Helvetica Neue"/>
              </a:rPr>
              <a:t>Target audience(s):</a:t>
            </a:r>
          </a:p>
          <a:p>
            <a:pPr marL="0" lvl="0" indent="0" rtl="0">
              <a:lnSpc>
                <a:spcPct val="70000"/>
              </a:lnSpc>
              <a:spcBef>
                <a:spcPts val="0"/>
              </a:spcBef>
              <a:buNone/>
            </a:pPr>
            <a:endParaRPr dirty="0">
              <a:latin typeface="+mn-lt"/>
              <a:ea typeface="Helvetica Neue"/>
              <a:cs typeface="Helvetica Neue"/>
              <a:sym typeface="Helvetica Neue"/>
            </a:endParaRPr>
          </a:p>
          <a:p>
            <a:pPr marL="0" lvl="0" indent="0" rtl="0">
              <a:lnSpc>
                <a:spcPct val="70000"/>
              </a:lnSpc>
              <a:spcBef>
                <a:spcPts val="0"/>
              </a:spcBef>
              <a:buNone/>
            </a:pPr>
            <a:endParaRPr dirty="0">
              <a:latin typeface="+mn-lt"/>
              <a:ea typeface="Helvetica Neue"/>
              <a:cs typeface="Helvetica Neue"/>
              <a:sym typeface="Helvetica Neue"/>
            </a:endParaRPr>
          </a:p>
          <a:p>
            <a:pPr marL="0" lvl="0" indent="0" rtl="0">
              <a:lnSpc>
                <a:spcPct val="70000"/>
              </a:lnSpc>
              <a:spcBef>
                <a:spcPts val="0"/>
              </a:spcBef>
              <a:buNone/>
            </a:pPr>
            <a:endParaRPr dirty="0">
              <a:latin typeface="+mn-lt"/>
              <a:ea typeface="Helvetica Neue"/>
              <a:cs typeface="Helvetica Neue"/>
              <a:sym typeface="Helvetica Neue"/>
            </a:endParaRPr>
          </a:p>
          <a:p>
            <a:pPr marL="0" marR="0" lvl="0" indent="0" algn="l" rtl="0">
              <a:lnSpc>
                <a:spcPct val="150000"/>
              </a:lnSpc>
              <a:spcBef>
                <a:spcPts val="0"/>
              </a:spcBef>
              <a:buNone/>
            </a:pPr>
            <a:endParaRPr dirty="0">
              <a:latin typeface="+mn-lt"/>
              <a:ea typeface="Helvetica Neue"/>
              <a:cs typeface="Helvetica Neue"/>
              <a:sym typeface="Helvetica Neue"/>
            </a:endParaRPr>
          </a:p>
        </p:txBody>
      </p:sp>
      <p:sp>
        <p:nvSpPr>
          <p:cNvPr id="134" name="Shape 134"/>
          <p:cNvSpPr txBox="1"/>
          <p:nvPr/>
        </p:nvSpPr>
        <p:spPr>
          <a:xfrm>
            <a:off x="592300" y="3823648"/>
            <a:ext cx="5888100" cy="1887000"/>
          </a:xfrm>
          <a:prstGeom prst="rect">
            <a:avLst/>
          </a:prstGeom>
          <a:noFill/>
          <a:ln>
            <a:noFill/>
          </a:ln>
        </p:spPr>
        <p:txBody>
          <a:bodyPr wrap="square" lIns="91425" tIns="91425" rIns="91425" bIns="91425" anchor="t" anchorCtr="0">
            <a:noAutofit/>
          </a:bodyPr>
          <a:lstStyle/>
          <a:p>
            <a:pPr marL="914400" lvl="1" indent="-381000" rtl="0">
              <a:lnSpc>
                <a:spcPct val="150000"/>
              </a:lnSpc>
              <a:spcBef>
                <a:spcPts val="500"/>
              </a:spcBef>
              <a:buClr>
                <a:schemeClr val="dk1"/>
              </a:buClr>
              <a:buSzPct val="100000"/>
              <a:buFont typeface="Helvetica Neue"/>
              <a:buChar char="•"/>
            </a:pPr>
            <a:r>
              <a:rPr lang="en-US" sz="2400" dirty="0">
                <a:solidFill>
                  <a:schemeClr val="dk1"/>
                </a:solidFill>
                <a:latin typeface="+mn-lt"/>
                <a:ea typeface="Helvetica Neue"/>
                <a:cs typeface="Helvetica Neue"/>
                <a:sym typeface="Helvetica Neue"/>
              </a:rPr>
              <a:t>Teachers</a:t>
            </a:r>
          </a:p>
          <a:p>
            <a:pPr marL="914400" lvl="1" indent="-381000" rtl="0">
              <a:lnSpc>
                <a:spcPct val="150000"/>
              </a:lnSpc>
              <a:spcBef>
                <a:spcPts val="500"/>
              </a:spcBef>
              <a:buClr>
                <a:schemeClr val="dk1"/>
              </a:buClr>
              <a:buSzPct val="100000"/>
              <a:buFont typeface="Helvetica Neue"/>
              <a:buChar char="•"/>
            </a:pPr>
            <a:r>
              <a:rPr lang="en-US" sz="2400" dirty="0">
                <a:solidFill>
                  <a:schemeClr val="dk1"/>
                </a:solidFill>
                <a:latin typeface="+mn-lt"/>
                <a:ea typeface="Helvetica Neue"/>
                <a:cs typeface="Helvetica Neue"/>
                <a:sym typeface="Helvetica Neue"/>
              </a:rPr>
              <a:t>Faith-based leaders	</a:t>
            </a:r>
          </a:p>
          <a:p>
            <a:pPr marL="914400" lvl="1" indent="-381000" rtl="0">
              <a:lnSpc>
                <a:spcPct val="150000"/>
              </a:lnSpc>
              <a:spcBef>
                <a:spcPts val="500"/>
              </a:spcBef>
              <a:buClr>
                <a:schemeClr val="dk1"/>
              </a:buClr>
              <a:buSzPct val="100000"/>
              <a:buFont typeface="Helvetica Neue"/>
              <a:buChar char="•"/>
            </a:pPr>
            <a:r>
              <a:rPr lang="en-US" sz="2400" dirty="0">
                <a:solidFill>
                  <a:schemeClr val="dk1"/>
                </a:solidFill>
                <a:latin typeface="+mn-lt"/>
                <a:ea typeface="Helvetica Neue"/>
                <a:cs typeface="Helvetica Neue"/>
                <a:sym typeface="Helvetica Neue"/>
              </a:rPr>
              <a:t>Corporate HR/diversity officers</a:t>
            </a:r>
          </a:p>
        </p:txBody>
      </p:sp>
      <p:sp>
        <p:nvSpPr>
          <p:cNvPr id="135" name="Shape 135"/>
          <p:cNvSpPr txBox="1"/>
          <p:nvPr/>
        </p:nvSpPr>
        <p:spPr>
          <a:xfrm>
            <a:off x="5399800" y="3823648"/>
            <a:ext cx="6477000" cy="1524000"/>
          </a:xfrm>
          <a:prstGeom prst="rect">
            <a:avLst/>
          </a:prstGeom>
          <a:noFill/>
          <a:ln>
            <a:noFill/>
          </a:ln>
        </p:spPr>
        <p:txBody>
          <a:bodyPr wrap="square" lIns="91425" tIns="91425" rIns="91425" bIns="91425" anchor="t" anchorCtr="0">
            <a:noAutofit/>
          </a:bodyPr>
          <a:lstStyle/>
          <a:p>
            <a:pPr marL="914400" lvl="1" indent="-381000" rtl="0">
              <a:lnSpc>
                <a:spcPct val="150000"/>
              </a:lnSpc>
              <a:spcBef>
                <a:spcPts val="500"/>
              </a:spcBef>
              <a:buClr>
                <a:schemeClr val="dk1"/>
              </a:buClr>
              <a:buSzPct val="100000"/>
              <a:buFont typeface="Helvetica Neue"/>
              <a:buChar char="•"/>
            </a:pPr>
            <a:r>
              <a:rPr lang="en-US" sz="2400" dirty="0">
                <a:solidFill>
                  <a:schemeClr val="dk1"/>
                </a:solidFill>
                <a:latin typeface="+mn-lt"/>
                <a:ea typeface="Helvetica Neue"/>
                <a:cs typeface="Helvetica Neue"/>
                <a:sym typeface="Helvetica Neue"/>
              </a:rPr>
              <a:t>Social justice - academics and activists</a:t>
            </a:r>
          </a:p>
          <a:p>
            <a:pPr marL="914400" lvl="1" indent="-381000" rtl="0">
              <a:lnSpc>
                <a:spcPct val="150000"/>
              </a:lnSpc>
              <a:spcBef>
                <a:spcPts val="500"/>
              </a:spcBef>
              <a:buClr>
                <a:schemeClr val="dk1"/>
              </a:buClr>
              <a:buSzPct val="100000"/>
              <a:buFont typeface="Helvetica Neue"/>
              <a:buChar char="•"/>
            </a:pPr>
            <a:r>
              <a:rPr lang="en-US" sz="2400" dirty="0">
                <a:solidFill>
                  <a:schemeClr val="dk1"/>
                </a:solidFill>
                <a:latin typeface="+mn-lt"/>
                <a:ea typeface="Helvetica Neue"/>
                <a:cs typeface="Helvetica Neue"/>
                <a:sym typeface="Helvetica Neue"/>
              </a:rPr>
              <a:t>Parents and caregivers</a:t>
            </a:r>
          </a:p>
          <a:p>
            <a:pPr marL="914400" lvl="1" indent="-381000" rtl="0">
              <a:lnSpc>
                <a:spcPct val="150000"/>
              </a:lnSpc>
              <a:spcBef>
                <a:spcPts val="500"/>
              </a:spcBef>
              <a:buClr>
                <a:schemeClr val="dk1"/>
              </a:buClr>
              <a:buSzPct val="100000"/>
              <a:buFont typeface="Helvetica Neue"/>
              <a:buChar char="•"/>
            </a:pPr>
            <a:r>
              <a:rPr lang="en-US" sz="2400" dirty="0">
                <a:solidFill>
                  <a:schemeClr val="dk1"/>
                </a:solidFill>
                <a:latin typeface="+mn-lt"/>
                <a:ea typeface="Helvetica Neue"/>
                <a:cs typeface="Helvetica Neue"/>
                <a:sym typeface="Helvetica Neue"/>
              </a:rPr>
              <a:t>“Curious foodies”</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Shape 140"/>
          <p:cNvSpPr txBox="1">
            <a:spLocks noGrp="1"/>
          </p:cNvSpPr>
          <p:nvPr>
            <p:ph type="title"/>
          </p:nvPr>
        </p:nvSpPr>
        <p:spPr>
          <a:xfrm>
            <a:off x="838200" y="365125"/>
            <a:ext cx="10515600" cy="1325700"/>
          </a:xfrm>
          <a:prstGeom prst="rect">
            <a:avLst/>
          </a:prstGeom>
        </p:spPr>
        <p:txBody>
          <a:bodyPr wrap="square" lIns="91425" tIns="91425" rIns="91425" bIns="91425" anchor="ctr" anchorCtr="0">
            <a:noAutofit/>
          </a:bodyPr>
          <a:lstStyle/>
          <a:p>
            <a:pPr lvl="0">
              <a:spcBef>
                <a:spcPts val="0"/>
              </a:spcBef>
              <a:buNone/>
            </a:pPr>
            <a:endParaRPr/>
          </a:p>
        </p:txBody>
      </p:sp>
      <p:sp>
        <p:nvSpPr>
          <p:cNvPr id="141" name="Shape 141"/>
          <p:cNvSpPr txBox="1">
            <a:spLocks noGrp="1"/>
          </p:cNvSpPr>
          <p:nvPr>
            <p:ph type="body" idx="1"/>
          </p:nvPr>
        </p:nvSpPr>
        <p:spPr>
          <a:xfrm>
            <a:off x="838200" y="1825625"/>
            <a:ext cx="10515600" cy="4351200"/>
          </a:xfrm>
          <a:prstGeom prst="rect">
            <a:avLst/>
          </a:prstGeom>
        </p:spPr>
        <p:txBody>
          <a:bodyPr wrap="square" lIns="91425" tIns="91425" rIns="91425" bIns="91425" anchor="t" anchorCtr="0">
            <a:noAutofit/>
          </a:bodyPr>
          <a:lstStyle/>
          <a:p>
            <a:pPr lvl="0">
              <a:spcBef>
                <a:spcPts val="0"/>
              </a:spcBef>
              <a:buNone/>
            </a:pPr>
            <a:endParaRPr/>
          </a:p>
        </p:txBody>
      </p:sp>
      <p:pic>
        <p:nvPicPr>
          <p:cNvPr id="142" name="Shape 142"/>
          <p:cNvPicPr preferRelativeResize="0"/>
          <p:nvPr/>
        </p:nvPicPr>
        <p:blipFill>
          <a:blip r:embed="rId3">
            <a:alphaModFix/>
          </a:blip>
          <a:stretch>
            <a:fillRect/>
          </a:stretch>
        </p:blipFill>
        <p:spPr>
          <a:xfrm>
            <a:off x="322750" y="269987"/>
            <a:ext cx="11678777" cy="6318025"/>
          </a:xfrm>
          <a:prstGeom prst="rect">
            <a:avLst/>
          </a:prstGeom>
          <a:noFill/>
          <a:ln>
            <a:noFill/>
          </a:ln>
        </p:spPr>
      </p:pic>
      <p:pic>
        <p:nvPicPr>
          <p:cNvPr id="143" name="Shape 143"/>
          <p:cNvPicPr preferRelativeResize="0"/>
          <p:nvPr/>
        </p:nvPicPr>
        <p:blipFill>
          <a:blip r:embed="rId4">
            <a:alphaModFix/>
          </a:blip>
          <a:stretch>
            <a:fillRect/>
          </a:stretch>
        </p:blipFill>
        <p:spPr>
          <a:xfrm>
            <a:off x="95575" y="236950"/>
            <a:ext cx="12015925" cy="6392100"/>
          </a:xfrm>
          <a:prstGeom prst="rect">
            <a:avLst/>
          </a:prstGeom>
          <a:noFill/>
          <a:ln>
            <a:noFill/>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1205</Words>
  <Application>Microsoft Macintosh PowerPoint</Application>
  <PresentationFormat>Widescreen</PresentationFormat>
  <Paragraphs>100</Paragraphs>
  <Slides>18</Slides>
  <Notes>18</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Helvetica Neue</vt:lpstr>
      <vt:lpstr>Office Theme</vt:lpstr>
      <vt:lpstr>PowerPoint Presentation</vt:lpstr>
      <vt:lpstr>A Message From Our Founder</vt:lpstr>
      <vt:lpstr>Presenting Today</vt:lpstr>
      <vt:lpstr>The Problem</vt:lpstr>
      <vt:lpstr>The Solution</vt:lpstr>
      <vt:lpstr>Proofs of Concept</vt:lpstr>
      <vt:lpstr>Recipe for Unity™ - Business Concept</vt:lpstr>
      <vt:lpstr>Recipe for Unity™ - Approach</vt:lpstr>
      <vt:lpstr>PowerPoint Presentation</vt:lpstr>
      <vt:lpstr>PowerPoint Presentation</vt:lpstr>
      <vt:lpstr>Learn</vt:lpstr>
      <vt:lpstr>Eat</vt:lpstr>
      <vt:lpstr>Connect</vt:lpstr>
      <vt:lpstr>Where Are We Now?</vt:lpstr>
      <vt:lpstr>PowerPoint Presentation</vt:lpstr>
      <vt:lpstr>The LaunchBox Community</vt:lpstr>
      <vt:lpstr>Summary/Conclusion</vt:lpstr>
      <vt:lpstr>Thank You!</vt:lpstr>
    </vt:vector>
  </TitlesOfParts>
  <LinksUpToDate>false</LinksUpToDate>
  <SharedDoc>false</SharedDoc>
  <HyperlinksChanged>false</HyperlinksChanged>
  <AppVersion>15.0040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Matthew Alexander</cp:lastModifiedBy>
  <cp:revision>3</cp:revision>
  <dcterms:modified xsi:type="dcterms:W3CDTF">2017-11-27T22:03:28Z</dcterms:modified>
</cp:coreProperties>
</file>